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7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31DD1-BE47-48C6-B1CA-48507F072998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A8CFE-2ACD-4619-A578-AF03D0C1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4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6304DE6-AF8D-4786-9ACD-5099D8FC7B9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D7A39B7-AAED-435E-BB8E-977E310AA23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C575A7A-7B12-4993-A3E6-ABB6F5BE845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59AAA7BA-A04A-4623-9014-759E3FD8FE1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E09B15CB-CE5E-48D9-8A13-3BAB92DBB32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5BBF398-D1A0-4209-805A-680BC757C38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5AEB0776-137A-40C9-98AE-73E650AD5053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E40D0078-9DEF-4E03-A58B-32928329FD9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6630CE58-9C94-499D-BCEB-E086FEE0DDB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36A3E9E-E421-45ED-8BD6-C7E8051C130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4BE4D18-D757-4126-B382-AFCF0F34CEA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F1361CA8-FF14-49AF-B890-726F3C5632D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6C2546B-FE11-40A6-8EE2-509DB93BAAF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89F3851-230B-4415-9F7F-B8771EF544B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F51DF427-6917-4CBC-B9AD-A20E14FFA4A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CFB4FD3-D6BE-4A03-B018-F3186831A2E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 noEditPoints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>
              <a:effectLst/>
            </a:endParaRPr>
          </a:p>
        </p:txBody>
      </p:sp>
      <p:sp>
        <p:nvSpPr>
          <p:cNvPr id="15" name="TextBox 14"/>
          <p:cNvSpPr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>
              <a:effectLst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 noEditPoints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 noEditPoints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>
              <a:effectLst/>
            </a:endParaRPr>
          </a:p>
        </p:txBody>
      </p:sp>
      <p:sp>
        <p:nvSpPr>
          <p:cNvPr id="12" name="TextBox 11"/>
          <p:cNvSpPr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>
              <a:effectLst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 noEditPoints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/>
          </a:p>
        </p:txBody>
      </p:sp>
      <p:sp>
        <p:nvSpPr>
          <p:cNvPr id="4" name="Holder 4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2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 noEditPoints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hyperlink" Target="http://www.google.ru/url?sa=i&amp;rct=j&amp;q&amp;esrc=s&amp;source=images&amp;cd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7" Type="http://schemas.openxmlformats.org/officeDocument/2006/relationships/hyperlink" Target="http://www.google.ru/url?sa=i&amp;rct=j&amp;q&amp;esrc=s&amp;source=images&amp;cd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hyperlink" Target="http://www.google.ru/url?sa=i&amp;rct=j&amp;q&amp;esrc=s&amp;source=images&amp;cd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Relationship Id="rId4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1.jp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2781300"/>
            <a:chOff x="211836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28600" y="228600"/>
              <a:ext cx="8695944" cy="246887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4" name="object 4"/>
            <p:cNvSpPr/>
            <p:nvPr/>
          </p:nvSpPr>
          <p:spPr>
            <a:xfrm>
              <a:off x="6047232" y="1824227"/>
              <a:ext cx="2877820" cy="715010"/>
            </a:xfrm>
            <a:custGeom>
              <a:avLst/>
              <a:gdLst/>
              <a:ahLst/>
              <a:cxnLst/>
              <a:rect l="l" t="t" r="r" b="b"/>
              <a:pathLst>
                <a:path w="2877820" h="71501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6"/>
                  </a:lnTo>
                  <a:lnTo>
                    <a:pt x="2626360" y="42418"/>
                  </a:lnTo>
                  <a:lnTo>
                    <a:pt x="2371216" y="91567"/>
                  </a:lnTo>
                  <a:lnTo>
                    <a:pt x="2103246" y="149606"/>
                  </a:lnTo>
                  <a:lnTo>
                    <a:pt x="1822449" y="216662"/>
                  </a:lnTo>
                  <a:lnTo>
                    <a:pt x="1565147" y="281432"/>
                  </a:lnTo>
                  <a:lnTo>
                    <a:pt x="842137" y="444500"/>
                  </a:lnTo>
                  <a:lnTo>
                    <a:pt x="621029" y="489204"/>
                  </a:lnTo>
                  <a:lnTo>
                    <a:pt x="199897" y="567309"/>
                  </a:lnTo>
                  <a:lnTo>
                    <a:pt x="0" y="600837"/>
                  </a:lnTo>
                  <a:lnTo>
                    <a:pt x="270128" y="638810"/>
                  </a:lnTo>
                  <a:lnTo>
                    <a:pt x="397637" y="654431"/>
                  </a:lnTo>
                  <a:lnTo>
                    <a:pt x="644397" y="681227"/>
                  </a:lnTo>
                  <a:lnTo>
                    <a:pt x="874013" y="699135"/>
                  </a:lnTo>
                  <a:lnTo>
                    <a:pt x="984631" y="705866"/>
                  </a:lnTo>
                  <a:lnTo>
                    <a:pt x="1093089" y="710311"/>
                  </a:lnTo>
                  <a:lnTo>
                    <a:pt x="1297177" y="714756"/>
                  </a:lnTo>
                  <a:lnTo>
                    <a:pt x="1395094" y="714756"/>
                  </a:lnTo>
                  <a:lnTo>
                    <a:pt x="1584324" y="710311"/>
                  </a:lnTo>
                  <a:lnTo>
                    <a:pt x="1673606" y="705866"/>
                  </a:lnTo>
                  <a:lnTo>
                    <a:pt x="1843786" y="692404"/>
                  </a:lnTo>
                  <a:lnTo>
                    <a:pt x="1926716" y="683513"/>
                  </a:lnTo>
                  <a:lnTo>
                    <a:pt x="2084069" y="661162"/>
                  </a:lnTo>
                  <a:lnTo>
                    <a:pt x="2232914" y="634364"/>
                  </a:lnTo>
                  <a:lnTo>
                    <a:pt x="2373248" y="603123"/>
                  </a:lnTo>
                  <a:lnTo>
                    <a:pt x="2507234" y="567309"/>
                  </a:lnTo>
                  <a:lnTo>
                    <a:pt x="2634868" y="527176"/>
                  </a:lnTo>
                  <a:lnTo>
                    <a:pt x="2756153" y="482473"/>
                  </a:lnTo>
                  <a:lnTo>
                    <a:pt x="2873120" y="435610"/>
                  </a:lnTo>
                  <a:lnTo>
                    <a:pt x="2877312" y="433324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6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23" y="0"/>
                  </a:moveTo>
                  <a:lnTo>
                    <a:pt x="684530" y="0"/>
                  </a:lnTo>
                  <a:lnTo>
                    <a:pt x="527176" y="4445"/>
                  </a:lnTo>
                  <a:lnTo>
                    <a:pt x="380492" y="11175"/>
                  </a:lnTo>
                  <a:lnTo>
                    <a:pt x="244475" y="22351"/>
                  </a:lnTo>
                  <a:lnTo>
                    <a:pt x="116967" y="35687"/>
                  </a:lnTo>
                  <a:lnTo>
                    <a:pt x="0" y="53593"/>
                  </a:lnTo>
                  <a:lnTo>
                    <a:pt x="333756" y="96012"/>
                  </a:lnTo>
                  <a:lnTo>
                    <a:pt x="693039" y="156210"/>
                  </a:lnTo>
                  <a:lnTo>
                    <a:pt x="1077848" y="234314"/>
                  </a:lnTo>
                  <a:lnTo>
                    <a:pt x="1281938" y="279018"/>
                  </a:lnTo>
                  <a:lnTo>
                    <a:pt x="1866519" y="421893"/>
                  </a:lnTo>
                  <a:lnTo>
                    <a:pt x="2559558" y="575817"/>
                  </a:lnTo>
                  <a:lnTo>
                    <a:pt x="2723260" y="607060"/>
                  </a:lnTo>
                  <a:lnTo>
                    <a:pt x="2878455" y="638301"/>
                  </a:lnTo>
                  <a:lnTo>
                    <a:pt x="3031490" y="667385"/>
                  </a:lnTo>
                  <a:lnTo>
                    <a:pt x="3324859" y="716534"/>
                  </a:lnTo>
                  <a:lnTo>
                    <a:pt x="3465195" y="738759"/>
                  </a:lnTo>
                  <a:lnTo>
                    <a:pt x="3733038" y="774446"/>
                  </a:lnTo>
                  <a:lnTo>
                    <a:pt x="3986022" y="805688"/>
                  </a:lnTo>
                  <a:lnTo>
                    <a:pt x="4107179" y="816863"/>
                  </a:lnTo>
                  <a:lnTo>
                    <a:pt x="4336796" y="834771"/>
                  </a:lnTo>
                  <a:lnTo>
                    <a:pt x="4447413" y="841501"/>
                  </a:lnTo>
                  <a:lnTo>
                    <a:pt x="4659884" y="850391"/>
                  </a:lnTo>
                  <a:lnTo>
                    <a:pt x="4857623" y="850391"/>
                  </a:lnTo>
                  <a:lnTo>
                    <a:pt x="5044694" y="845947"/>
                  </a:lnTo>
                  <a:lnTo>
                    <a:pt x="5133975" y="841501"/>
                  </a:lnTo>
                  <a:lnTo>
                    <a:pt x="5221224" y="834771"/>
                  </a:lnTo>
                  <a:lnTo>
                    <a:pt x="5467731" y="807974"/>
                  </a:lnTo>
                  <a:lnTo>
                    <a:pt x="5544312" y="796798"/>
                  </a:lnTo>
                  <a:lnTo>
                    <a:pt x="5297678" y="765555"/>
                  </a:lnTo>
                  <a:lnTo>
                    <a:pt x="5036185" y="727583"/>
                  </a:lnTo>
                  <a:lnTo>
                    <a:pt x="4468622" y="629412"/>
                  </a:lnTo>
                  <a:lnTo>
                    <a:pt x="4160393" y="566927"/>
                  </a:lnTo>
                  <a:lnTo>
                    <a:pt x="3835146" y="497713"/>
                  </a:lnTo>
                  <a:lnTo>
                    <a:pt x="2850769" y="263398"/>
                  </a:lnTo>
                  <a:lnTo>
                    <a:pt x="2582926" y="205359"/>
                  </a:lnTo>
                  <a:lnTo>
                    <a:pt x="2327783" y="156210"/>
                  </a:lnTo>
                  <a:lnTo>
                    <a:pt x="2204593" y="133858"/>
                  </a:lnTo>
                  <a:lnTo>
                    <a:pt x="2083308" y="113791"/>
                  </a:lnTo>
                  <a:lnTo>
                    <a:pt x="1966468" y="96012"/>
                  </a:lnTo>
                  <a:lnTo>
                    <a:pt x="1628394" y="51308"/>
                  </a:lnTo>
                  <a:lnTo>
                    <a:pt x="1417955" y="31241"/>
                  </a:lnTo>
                  <a:lnTo>
                    <a:pt x="1220216" y="15621"/>
                  </a:lnTo>
                  <a:lnTo>
                    <a:pt x="1031113" y="4445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695450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1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2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7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9"/>
                  </a:lnTo>
                  <a:lnTo>
                    <a:pt x="2259965" y="102997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2"/>
                  </a:lnTo>
                  <a:lnTo>
                    <a:pt x="3250692" y="254635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8"/>
                  </a:lnTo>
                </a:path>
                <a:path w="6088380" h="788035">
                  <a:moveTo>
                    <a:pt x="2781299" y="652272"/>
                  </a:moveTo>
                  <a:lnTo>
                    <a:pt x="2876931" y="625475"/>
                  </a:lnTo>
                  <a:lnTo>
                    <a:pt x="3138423" y="556260"/>
                  </a:lnTo>
                  <a:lnTo>
                    <a:pt x="3319018" y="509270"/>
                  </a:lnTo>
                  <a:lnTo>
                    <a:pt x="3527298" y="457962"/>
                  </a:lnTo>
                  <a:lnTo>
                    <a:pt x="3758946" y="402082"/>
                  </a:lnTo>
                  <a:lnTo>
                    <a:pt x="4007612" y="341757"/>
                  </a:lnTo>
                  <a:lnTo>
                    <a:pt x="4271137" y="283717"/>
                  </a:lnTo>
                  <a:lnTo>
                    <a:pt x="4541139" y="225551"/>
                  </a:lnTo>
                  <a:lnTo>
                    <a:pt x="4817364" y="171958"/>
                  </a:lnTo>
                  <a:lnTo>
                    <a:pt x="5091557" y="120650"/>
                  </a:lnTo>
                  <a:lnTo>
                    <a:pt x="5227574" y="98298"/>
                  </a:lnTo>
                  <a:lnTo>
                    <a:pt x="5359400" y="75946"/>
                  </a:lnTo>
                  <a:lnTo>
                    <a:pt x="5491099" y="58038"/>
                  </a:lnTo>
                  <a:lnTo>
                    <a:pt x="5618734" y="40259"/>
                  </a:lnTo>
                  <a:lnTo>
                    <a:pt x="5744083" y="26797"/>
                  </a:lnTo>
                  <a:lnTo>
                    <a:pt x="5863082" y="15621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1679447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4"/>
                  </a:lnTo>
                  <a:lnTo>
                    <a:pt x="1121791" y="11175"/>
                  </a:lnTo>
                  <a:lnTo>
                    <a:pt x="874890" y="33527"/>
                  </a:lnTo>
                  <a:lnTo>
                    <a:pt x="762076" y="49149"/>
                  </a:lnTo>
                  <a:lnTo>
                    <a:pt x="659892" y="64769"/>
                  </a:lnTo>
                  <a:lnTo>
                    <a:pt x="564108" y="82550"/>
                  </a:lnTo>
                  <a:lnTo>
                    <a:pt x="478955" y="102742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89" y="178562"/>
                  </a:lnTo>
                  <a:lnTo>
                    <a:pt x="157518" y="196468"/>
                  </a:lnTo>
                  <a:lnTo>
                    <a:pt x="51092" y="241046"/>
                  </a:lnTo>
                  <a:lnTo>
                    <a:pt x="12776" y="261238"/>
                  </a:lnTo>
                  <a:lnTo>
                    <a:pt x="0" y="267842"/>
                  </a:lnTo>
                  <a:lnTo>
                    <a:pt x="0" y="1330452"/>
                  </a:lnTo>
                  <a:lnTo>
                    <a:pt x="8719058" y="1330452"/>
                  </a:lnTo>
                  <a:lnTo>
                    <a:pt x="8723376" y="1323721"/>
                  </a:lnTo>
                  <a:lnTo>
                    <a:pt x="8723376" y="850518"/>
                  </a:lnTo>
                  <a:lnTo>
                    <a:pt x="7182231" y="850518"/>
                  </a:lnTo>
                  <a:lnTo>
                    <a:pt x="7043801" y="848232"/>
                  </a:lnTo>
                  <a:lnTo>
                    <a:pt x="6899148" y="843788"/>
                  </a:lnTo>
                  <a:lnTo>
                    <a:pt x="6750050" y="837056"/>
                  </a:lnTo>
                  <a:lnTo>
                    <a:pt x="6594729" y="826007"/>
                  </a:lnTo>
                  <a:lnTo>
                    <a:pt x="6260465" y="792479"/>
                  </a:lnTo>
                  <a:lnTo>
                    <a:pt x="5900674" y="745616"/>
                  </a:lnTo>
                  <a:lnTo>
                    <a:pt x="5709158" y="716534"/>
                  </a:lnTo>
                  <a:lnTo>
                    <a:pt x="5509006" y="683132"/>
                  </a:lnTo>
                  <a:lnTo>
                    <a:pt x="5302631" y="645160"/>
                  </a:lnTo>
                  <a:lnTo>
                    <a:pt x="4861941" y="558038"/>
                  </a:lnTo>
                  <a:lnTo>
                    <a:pt x="4387215" y="453136"/>
                  </a:lnTo>
                  <a:lnTo>
                    <a:pt x="4136009" y="395097"/>
                  </a:lnTo>
                  <a:lnTo>
                    <a:pt x="3614547" y="267842"/>
                  </a:lnTo>
                  <a:lnTo>
                    <a:pt x="3122803" y="165226"/>
                  </a:lnTo>
                  <a:lnTo>
                    <a:pt x="2892933" y="124967"/>
                  </a:lnTo>
                  <a:lnTo>
                    <a:pt x="2673604" y="91566"/>
                  </a:lnTo>
                  <a:lnTo>
                    <a:pt x="2462911" y="62484"/>
                  </a:lnTo>
                  <a:lnTo>
                    <a:pt x="2262759" y="40131"/>
                  </a:lnTo>
                  <a:lnTo>
                    <a:pt x="2073402" y="22351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30960">
                  <a:moveTo>
                    <a:pt x="8723376" y="569213"/>
                  </a:moveTo>
                  <a:lnTo>
                    <a:pt x="8638286" y="604901"/>
                  </a:lnTo>
                  <a:lnTo>
                    <a:pt x="8557387" y="636142"/>
                  </a:lnTo>
                  <a:lnTo>
                    <a:pt x="8472170" y="665226"/>
                  </a:lnTo>
                  <a:lnTo>
                    <a:pt x="8295513" y="718819"/>
                  </a:lnTo>
                  <a:lnTo>
                    <a:pt x="8201787" y="743330"/>
                  </a:lnTo>
                  <a:lnTo>
                    <a:pt x="8005953" y="783589"/>
                  </a:lnTo>
                  <a:lnTo>
                    <a:pt x="7901686" y="801369"/>
                  </a:lnTo>
                  <a:lnTo>
                    <a:pt x="7680325" y="828166"/>
                  </a:lnTo>
                  <a:lnTo>
                    <a:pt x="7441946" y="846074"/>
                  </a:lnTo>
                  <a:lnTo>
                    <a:pt x="7314184" y="850518"/>
                  </a:lnTo>
                  <a:lnTo>
                    <a:pt x="8723376" y="850518"/>
                  </a:lnTo>
                  <a:lnTo>
                    <a:pt x="8723376" y="5692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>
            <a:spLocks noGrp="1" noEditPoints="1"/>
          </p:cNvSpPr>
          <p:nvPr>
            <p:ph type="title"/>
          </p:nvPr>
        </p:nvSpPr>
        <p:spPr>
          <a:xfrm>
            <a:off x="1117498" y="200990"/>
            <a:ext cx="6363970" cy="744671"/>
          </a:xfrm>
        </p:spPr>
        <p:txBody>
          <a:bodyPr vert="horz" wrap="square" lIns="0" tIns="12065" rIns="0" bIns="0" rtlCol="0">
            <a:spAutoFit/>
          </a:bodyPr>
          <a:lstStyle/>
          <a:p>
            <a:pPr marL="12065" indent="-2540" algn="ctr">
              <a:lnSpc>
                <a:spcPct val="100000"/>
              </a:lnSpc>
              <a:spcBef>
                <a:spcPts val="75"/>
              </a:spcBef>
              <a:tabLst>
                <a:tab pos="2493645" algn="l"/>
              </a:tabLst>
            </a:pPr>
            <a:r>
              <a:rPr sz="2500" b="1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Администрация</a:t>
            </a:r>
            <a:r>
              <a:rPr sz="25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500" b="1" spc="-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Беличанского сельсовета</a:t>
            </a:r>
            <a:r>
              <a:rPr sz="2500" b="1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Беловского </a:t>
            </a:r>
            <a:r>
              <a:rPr sz="2500" b="1" spc="-1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2500" b="1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Курской </a:t>
            </a:r>
            <a:r>
              <a:rPr sz="2500" b="1" spc="-1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endParaRPr sz="25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6512" y="1952243"/>
            <a:ext cx="8475345" cy="4680585"/>
            <a:chOff x="286512" y="1952243"/>
            <a:chExt cx="8475345" cy="4680585"/>
          </a:xfrm>
        </p:grpSpPr>
        <p:pic>
          <p:nvPicPr>
            <p:cNvPr id="11" name="object 11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86512" y="1952243"/>
              <a:ext cx="8474964" cy="468020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6512" y="1952243"/>
              <a:ext cx="8475345" cy="4680585"/>
            </a:xfrm>
            <a:custGeom>
              <a:avLst/>
              <a:gdLst/>
              <a:ahLst/>
              <a:cxnLst/>
              <a:rect l="l" t="t" r="r" b="b"/>
              <a:pathLst>
                <a:path w="8475345" h="4680584">
                  <a:moveTo>
                    <a:pt x="0" y="780033"/>
                  </a:moveTo>
                  <a:lnTo>
                    <a:pt x="1423" y="732518"/>
                  </a:lnTo>
                  <a:lnTo>
                    <a:pt x="5639" y="685755"/>
                  </a:lnTo>
                  <a:lnTo>
                    <a:pt x="12567" y="639826"/>
                  </a:lnTo>
                  <a:lnTo>
                    <a:pt x="22124" y="594813"/>
                  </a:lnTo>
                  <a:lnTo>
                    <a:pt x="34229" y="550797"/>
                  </a:lnTo>
                  <a:lnTo>
                    <a:pt x="48801" y="507861"/>
                  </a:lnTo>
                  <a:lnTo>
                    <a:pt x="65757" y="466086"/>
                  </a:lnTo>
                  <a:lnTo>
                    <a:pt x="85017" y="425552"/>
                  </a:lnTo>
                  <a:lnTo>
                    <a:pt x="106498" y="386343"/>
                  </a:lnTo>
                  <a:lnTo>
                    <a:pt x="130120" y="348539"/>
                  </a:lnTo>
                  <a:lnTo>
                    <a:pt x="155800" y="312222"/>
                  </a:lnTo>
                  <a:lnTo>
                    <a:pt x="183456" y="277474"/>
                  </a:lnTo>
                  <a:lnTo>
                    <a:pt x="213008" y="244377"/>
                  </a:lnTo>
                  <a:lnTo>
                    <a:pt x="244374" y="213011"/>
                  </a:lnTo>
                  <a:lnTo>
                    <a:pt x="277471" y="183459"/>
                  </a:lnTo>
                  <a:lnTo>
                    <a:pt x="312220" y="155802"/>
                  </a:lnTo>
                  <a:lnTo>
                    <a:pt x="348537" y="130122"/>
                  </a:lnTo>
                  <a:lnTo>
                    <a:pt x="386341" y="106501"/>
                  </a:lnTo>
                  <a:lnTo>
                    <a:pt x="425551" y="85019"/>
                  </a:lnTo>
                  <a:lnTo>
                    <a:pt x="466085" y="65759"/>
                  </a:lnTo>
                  <a:lnTo>
                    <a:pt x="507862" y="48802"/>
                  </a:lnTo>
                  <a:lnTo>
                    <a:pt x="550800" y="34230"/>
                  </a:lnTo>
                  <a:lnTo>
                    <a:pt x="594817" y="22125"/>
                  </a:lnTo>
                  <a:lnTo>
                    <a:pt x="639831" y="12567"/>
                  </a:lnTo>
                  <a:lnTo>
                    <a:pt x="685762" y="5640"/>
                  </a:lnTo>
                  <a:lnTo>
                    <a:pt x="732528" y="1423"/>
                  </a:lnTo>
                  <a:lnTo>
                    <a:pt x="780046" y="0"/>
                  </a:lnTo>
                  <a:lnTo>
                    <a:pt x="7694930" y="0"/>
                  </a:lnTo>
                  <a:lnTo>
                    <a:pt x="7742445" y="1423"/>
                  </a:lnTo>
                  <a:lnTo>
                    <a:pt x="7789208" y="5640"/>
                  </a:lnTo>
                  <a:lnTo>
                    <a:pt x="7835137" y="12567"/>
                  </a:lnTo>
                  <a:lnTo>
                    <a:pt x="7880150" y="22125"/>
                  </a:lnTo>
                  <a:lnTo>
                    <a:pt x="7924166" y="34230"/>
                  </a:lnTo>
                  <a:lnTo>
                    <a:pt x="7967102" y="48802"/>
                  </a:lnTo>
                  <a:lnTo>
                    <a:pt x="8008877" y="65759"/>
                  </a:lnTo>
                  <a:lnTo>
                    <a:pt x="8049411" y="85019"/>
                  </a:lnTo>
                  <a:lnTo>
                    <a:pt x="8088620" y="106501"/>
                  </a:lnTo>
                  <a:lnTo>
                    <a:pt x="8126424" y="130122"/>
                  </a:lnTo>
                  <a:lnTo>
                    <a:pt x="8162741" y="155802"/>
                  </a:lnTo>
                  <a:lnTo>
                    <a:pt x="8197489" y="183459"/>
                  </a:lnTo>
                  <a:lnTo>
                    <a:pt x="8230586" y="213011"/>
                  </a:lnTo>
                  <a:lnTo>
                    <a:pt x="8261952" y="244377"/>
                  </a:lnTo>
                  <a:lnTo>
                    <a:pt x="8291504" y="277474"/>
                  </a:lnTo>
                  <a:lnTo>
                    <a:pt x="8319161" y="312222"/>
                  </a:lnTo>
                  <a:lnTo>
                    <a:pt x="8344841" y="348539"/>
                  </a:lnTo>
                  <a:lnTo>
                    <a:pt x="8368462" y="386343"/>
                  </a:lnTo>
                  <a:lnTo>
                    <a:pt x="8389944" y="425552"/>
                  </a:lnTo>
                  <a:lnTo>
                    <a:pt x="8409204" y="466086"/>
                  </a:lnTo>
                  <a:lnTo>
                    <a:pt x="8426161" y="507861"/>
                  </a:lnTo>
                  <a:lnTo>
                    <a:pt x="8440733" y="550797"/>
                  </a:lnTo>
                  <a:lnTo>
                    <a:pt x="8452838" y="594813"/>
                  </a:lnTo>
                  <a:lnTo>
                    <a:pt x="8462396" y="639826"/>
                  </a:lnTo>
                  <a:lnTo>
                    <a:pt x="8469323" y="685755"/>
                  </a:lnTo>
                  <a:lnTo>
                    <a:pt x="8473540" y="732518"/>
                  </a:lnTo>
                  <a:lnTo>
                    <a:pt x="8474964" y="780033"/>
                  </a:lnTo>
                  <a:lnTo>
                    <a:pt x="8474964" y="3900157"/>
                  </a:lnTo>
                  <a:lnTo>
                    <a:pt x="8473540" y="3947675"/>
                  </a:lnTo>
                  <a:lnTo>
                    <a:pt x="8469323" y="3994441"/>
                  </a:lnTo>
                  <a:lnTo>
                    <a:pt x="8462396" y="4040372"/>
                  </a:lnTo>
                  <a:lnTo>
                    <a:pt x="8452838" y="4085386"/>
                  </a:lnTo>
                  <a:lnTo>
                    <a:pt x="8440733" y="4129403"/>
                  </a:lnTo>
                  <a:lnTo>
                    <a:pt x="8426161" y="4172341"/>
                  </a:lnTo>
                  <a:lnTo>
                    <a:pt x="8409204" y="4214118"/>
                  </a:lnTo>
                  <a:lnTo>
                    <a:pt x="8389944" y="4254652"/>
                  </a:lnTo>
                  <a:lnTo>
                    <a:pt x="8368462" y="4293862"/>
                  </a:lnTo>
                  <a:lnTo>
                    <a:pt x="8344841" y="4331666"/>
                  </a:lnTo>
                  <a:lnTo>
                    <a:pt x="8319161" y="4367983"/>
                  </a:lnTo>
                  <a:lnTo>
                    <a:pt x="8291504" y="4402732"/>
                  </a:lnTo>
                  <a:lnTo>
                    <a:pt x="8261952" y="4435829"/>
                  </a:lnTo>
                  <a:lnTo>
                    <a:pt x="8230586" y="4467195"/>
                  </a:lnTo>
                  <a:lnTo>
                    <a:pt x="8197489" y="4496747"/>
                  </a:lnTo>
                  <a:lnTo>
                    <a:pt x="8162741" y="4524403"/>
                  </a:lnTo>
                  <a:lnTo>
                    <a:pt x="8126424" y="4550083"/>
                  </a:lnTo>
                  <a:lnTo>
                    <a:pt x="8088620" y="4573705"/>
                  </a:lnTo>
                  <a:lnTo>
                    <a:pt x="8049411" y="4595186"/>
                  </a:lnTo>
                  <a:lnTo>
                    <a:pt x="8008877" y="4614446"/>
                  </a:lnTo>
                  <a:lnTo>
                    <a:pt x="7967102" y="4631402"/>
                  </a:lnTo>
                  <a:lnTo>
                    <a:pt x="7924166" y="4645974"/>
                  </a:lnTo>
                  <a:lnTo>
                    <a:pt x="7880150" y="4658079"/>
                  </a:lnTo>
                  <a:lnTo>
                    <a:pt x="7835137" y="4667636"/>
                  </a:lnTo>
                  <a:lnTo>
                    <a:pt x="7789208" y="4674564"/>
                  </a:lnTo>
                  <a:lnTo>
                    <a:pt x="7742445" y="4678780"/>
                  </a:lnTo>
                  <a:lnTo>
                    <a:pt x="7694930" y="4680204"/>
                  </a:lnTo>
                  <a:lnTo>
                    <a:pt x="780046" y="4680204"/>
                  </a:lnTo>
                  <a:lnTo>
                    <a:pt x="732528" y="4678780"/>
                  </a:lnTo>
                  <a:lnTo>
                    <a:pt x="685762" y="4674564"/>
                  </a:lnTo>
                  <a:lnTo>
                    <a:pt x="639831" y="4667636"/>
                  </a:lnTo>
                  <a:lnTo>
                    <a:pt x="594817" y="4658079"/>
                  </a:lnTo>
                  <a:lnTo>
                    <a:pt x="550800" y="4645974"/>
                  </a:lnTo>
                  <a:lnTo>
                    <a:pt x="507862" y="4631402"/>
                  </a:lnTo>
                  <a:lnTo>
                    <a:pt x="466085" y="4614446"/>
                  </a:lnTo>
                  <a:lnTo>
                    <a:pt x="425551" y="4595186"/>
                  </a:lnTo>
                  <a:lnTo>
                    <a:pt x="386341" y="4573705"/>
                  </a:lnTo>
                  <a:lnTo>
                    <a:pt x="348537" y="4550083"/>
                  </a:lnTo>
                  <a:lnTo>
                    <a:pt x="312220" y="4524403"/>
                  </a:lnTo>
                  <a:lnTo>
                    <a:pt x="277471" y="4496747"/>
                  </a:lnTo>
                  <a:lnTo>
                    <a:pt x="244374" y="4467195"/>
                  </a:lnTo>
                  <a:lnTo>
                    <a:pt x="213008" y="4435829"/>
                  </a:lnTo>
                  <a:lnTo>
                    <a:pt x="183456" y="4402732"/>
                  </a:lnTo>
                  <a:lnTo>
                    <a:pt x="155800" y="4367983"/>
                  </a:lnTo>
                  <a:lnTo>
                    <a:pt x="130120" y="4331666"/>
                  </a:lnTo>
                  <a:lnTo>
                    <a:pt x="106498" y="4293862"/>
                  </a:lnTo>
                  <a:lnTo>
                    <a:pt x="85017" y="4254652"/>
                  </a:lnTo>
                  <a:lnTo>
                    <a:pt x="65757" y="4214118"/>
                  </a:lnTo>
                  <a:lnTo>
                    <a:pt x="48801" y="4172341"/>
                  </a:lnTo>
                  <a:lnTo>
                    <a:pt x="34229" y="4129403"/>
                  </a:lnTo>
                  <a:lnTo>
                    <a:pt x="22124" y="4085386"/>
                  </a:lnTo>
                  <a:lnTo>
                    <a:pt x="12567" y="4040372"/>
                  </a:lnTo>
                  <a:lnTo>
                    <a:pt x="5639" y="3994441"/>
                  </a:lnTo>
                  <a:lnTo>
                    <a:pt x="1423" y="3947675"/>
                  </a:lnTo>
                  <a:lnTo>
                    <a:pt x="0" y="3900157"/>
                  </a:lnTo>
                  <a:lnTo>
                    <a:pt x="0" y="780033"/>
                  </a:lnTo>
                  <a:close/>
                </a:path>
              </a:pathLst>
            </a:custGeom>
            <a:ln w="9144">
              <a:solidFill>
                <a:srgbClr val="04DF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972413" y="2095627"/>
            <a:ext cx="7112634" cy="4253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055" algn="ctr">
              <a:lnSpc>
                <a:spcPct val="100000"/>
              </a:lnSpc>
              <a:spcBef>
                <a:spcPts val="100"/>
              </a:spcBef>
            </a:pPr>
            <a:r>
              <a:rPr sz="54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sz="5400" b="1" spc="-1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5400" b="1" spc="-1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5400" b="1" spc="-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sz="54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54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5400" b="1" spc="-10" dirty="0">
                <a:latin typeface="Times New Roman" pitchFamily="18" charset="0"/>
                <a:cs typeface="Times New Roman" pitchFamily="18" charset="0"/>
              </a:rPr>
              <a:t>ОТЧЕТ</a:t>
            </a:r>
            <a:r>
              <a:rPr lang="ru-RU" sz="5400" b="1" spc="-10" dirty="0">
                <a:latin typeface="Times New Roman" pitchFamily="18" charset="0"/>
                <a:cs typeface="Times New Roman" pitchFamily="18" charset="0"/>
              </a:rPr>
              <a:t>А</a:t>
            </a:r>
            <a:endParaRPr sz="5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sz="24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ИСПОЛНЕНИИ</a:t>
            </a:r>
            <a:r>
              <a:rPr sz="24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БЮДЖЕТА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629920" indent="-1905" algn="ctr">
              <a:lnSpc>
                <a:spcPct val="150000"/>
              </a:lnSpc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sz="2400" b="1" spc="-1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400" b="1" spc="-10" dirty="0" smtClean="0">
                <a:latin typeface="Times New Roman" pitchFamily="18" charset="0"/>
                <a:cs typeface="Times New Roman" pitchFamily="18" charset="0"/>
              </a:rPr>
              <a:t>БЕЛИЧАНСКОГО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СЕЛЬС</a:t>
            </a:r>
            <a:r>
              <a:rPr lang="ru-RU" sz="2400" b="1" spc="-10" dirty="0">
                <a:latin typeface="Times New Roman" pitchFamily="18" charset="0"/>
                <a:cs typeface="Times New Roman" pitchFamily="18" charset="0"/>
              </a:rPr>
              <a:t>ОВЕТА </a:t>
            </a:r>
            <a:r>
              <a:rPr sz="24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90" dirty="0">
                <a:latin typeface="Times New Roman" pitchFamily="18" charset="0"/>
                <a:cs typeface="Times New Roman" pitchFamily="18" charset="0"/>
              </a:rPr>
              <a:t>БЕЛОВСКОГО </a:t>
            </a:r>
            <a:r>
              <a:rPr sz="2400" b="1" spc="-55" dirty="0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400" b="1" spc="-55" dirty="0">
                <a:latin typeface="Times New Roman" pitchFamily="18" charset="0"/>
                <a:cs typeface="Times New Roman" pitchFamily="18" charset="0"/>
              </a:rPr>
              <a:t>КУРСКОЙ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sz="24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24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sz="2400" b="1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latin typeface="Times New Roman" pitchFamily="18" charset="0"/>
                <a:cs typeface="Times New Roman" pitchFamily="18" charset="0"/>
              </a:rPr>
              <a:t>ГОД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197096"/>
            <a:ext cx="9144000" cy="2661285"/>
            <a:chOff x="0" y="4197096"/>
            <a:chExt cx="9144000" cy="2661285"/>
          </a:xfrm>
        </p:grpSpPr>
        <p:sp>
          <p:nvSpPr>
            <p:cNvPr id="3" name="object 3"/>
            <p:cNvSpPr/>
            <p:nvPr/>
          </p:nvSpPr>
          <p:spPr>
            <a:xfrm>
              <a:off x="0" y="5050536"/>
              <a:ext cx="3572510" cy="1807845"/>
            </a:xfrm>
            <a:custGeom>
              <a:avLst/>
              <a:gdLst/>
              <a:ahLst/>
              <a:cxnLst/>
              <a:rect l="l" t="t" r="r" b="b"/>
              <a:pathLst>
                <a:path w="3572510" h="1807845">
                  <a:moveTo>
                    <a:pt x="2043049" y="0"/>
                  </a:moveTo>
                  <a:lnTo>
                    <a:pt x="0" y="0"/>
                  </a:lnTo>
                  <a:lnTo>
                    <a:pt x="0" y="1807460"/>
                  </a:lnTo>
                  <a:lnTo>
                    <a:pt x="3572254" y="1807460"/>
                  </a:lnTo>
                  <a:lnTo>
                    <a:pt x="2043049" y="0"/>
                  </a:lnTo>
                  <a:close/>
                </a:path>
              </a:pathLst>
            </a:custGeom>
            <a:solidFill>
              <a:srgbClr val="F86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050536"/>
              <a:ext cx="9144000" cy="1807845"/>
            </a:xfrm>
            <a:custGeom>
              <a:avLst/>
              <a:gdLst/>
              <a:ahLst/>
              <a:cxnLst/>
              <a:rect l="l" t="t" r="r" b="b"/>
              <a:pathLst>
                <a:path w="9144000" h="1807845">
                  <a:moveTo>
                    <a:pt x="2038223" y="0"/>
                  </a:moveTo>
                  <a:lnTo>
                    <a:pt x="0" y="1804764"/>
                  </a:lnTo>
                  <a:lnTo>
                    <a:pt x="0" y="1807460"/>
                  </a:lnTo>
                  <a:lnTo>
                    <a:pt x="9143999" y="1807460"/>
                  </a:lnTo>
                  <a:lnTo>
                    <a:pt x="9143999" y="888"/>
                  </a:lnTo>
                  <a:lnTo>
                    <a:pt x="2038223" y="0"/>
                  </a:lnTo>
                  <a:close/>
                </a:path>
              </a:pathLst>
            </a:custGeom>
            <a:solidFill>
              <a:srgbClr val="08A0D9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hlinkClick r:id="rId3"/>
            </p:cNvPr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99160" y="4255008"/>
              <a:ext cx="2008631" cy="1656588"/>
            </a:xfrm>
            <a:prstGeom prst="rect">
              <a:avLst/>
            </a:prstGeom>
          </p:spPr>
        </p:pic>
        <p:pic>
          <p:nvPicPr>
            <p:cNvPr id="6" name="object 6">
              <a:hlinkClick r:id="rId5"/>
            </p:cNvPr>
            <p:cNvPicPr/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300215" y="4197096"/>
              <a:ext cx="1856232" cy="1583436"/>
            </a:xfrm>
            <a:prstGeom prst="rect">
              <a:avLst/>
            </a:prstGeom>
          </p:spPr>
        </p:pic>
        <p:pic>
          <p:nvPicPr>
            <p:cNvPr id="7" name="object 7">
              <a:hlinkClick r:id="rId7"/>
            </p:cNvPr>
            <p:cNvPicPr/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3707891" y="4256532"/>
              <a:ext cx="1799843" cy="1600200"/>
            </a:xfrm>
            <a:prstGeom prst="rect">
              <a:avLst/>
            </a:prstGeom>
          </p:spPr>
        </p:pic>
      </p:grpSp>
      <p:sp>
        <p:nvSpPr>
          <p:cNvPr id="8" name="object 8"/>
          <p:cNvSpPr>
            <a:spLocks noGrp="1" noEditPoints="1"/>
          </p:cNvSpPr>
          <p:nvPr>
            <p:ph type="title"/>
          </p:nvPr>
        </p:nvSpPr>
        <p:spPr>
          <a:xfrm>
            <a:off x="1061110" y="260350"/>
            <a:ext cx="7122159" cy="462756"/>
          </a:xfr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sz="3200" b="1" spc="-18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8404" y="798957"/>
            <a:ext cx="8159115" cy="231317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80645" indent="845819">
              <a:lnSpc>
                <a:spcPts val="1925"/>
              </a:lnSpc>
              <a:spcBef>
                <a:spcPts val="325"/>
              </a:spcBef>
            </a:pPr>
            <a:r>
              <a:rPr sz="1800" b="1" spc="-20" dirty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sz="1800" b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8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sz="18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sz="18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1800" b="1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безвозмездных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поступлений</a:t>
            </a:r>
            <a:r>
              <a:rPr sz="18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состоят</a:t>
            </a:r>
            <a:r>
              <a:rPr sz="18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18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следующих</a:t>
            </a:r>
            <a:r>
              <a:rPr sz="18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поступлений: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ts val="1925"/>
              </a:lnSpc>
              <a:spcBef>
                <a:spcPts val="800"/>
              </a:spcBef>
            </a:pPr>
            <a:r>
              <a:rPr sz="1800" b="1" dirty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sz="18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(на</a:t>
            </a:r>
            <a:r>
              <a:rPr sz="18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выравнивание</a:t>
            </a:r>
            <a:r>
              <a:rPr sz="18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обеспеченности,</a:t>
            </a:r>
            <a:r>
              <a:rPr sz="18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поддержку</a:t>
            </a:r>
            <a:r>
              <a:rPr sz="18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мер</a:t>
            </a:r>
            <a:r>
              <a:rPr sz="18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5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обеспечению</a:t>
            </a:r>
            <a:r>
              <a:rPr sz="1800" b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сбалансированности</a:t>
            </a:r>
            <a:r>
              <a:rPr sz="18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бюджетов)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ts val="1925"/>
              </a:lnSpc>
              <a:spcBef>
                <a:spcPts val="825"/>
              </a:spcBef>
            </a:pPr>
            <a:r>
              <a:rPr sz="1800" b="1" dirty="0" err="1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sz="18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(предоставляются</a:t>
            </a:r>
            <a:r>
              <a:rPr sz="18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b="1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условиях</a:t>
            </a:r>
            <a:r>
              <a:rPr sz="1800" b="1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долевого</a:t>
            </a:r>
            <a:r>
              <a:rPr sz="1800" b="1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sz="1800" b="1" spc="-25" dirty="0">
                <a:latin typeface="Times New Roman" pitchFamily="18" charset="0"/>
                <a:cs typeface="Times New Roman" pitchFamily="18" charset="0"/>
              </a:rPr>
              <a:t> расходов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sz="1800" b="1" spc="4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бюджетов)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2050"/>
              </a:lnSpc>
              <a:spcBef>
                <a:spcPts val="550"/>
              </a:spcBef>
            </a:pPr>
            <a:r>
              <a:rPr sz="1800" b="1" dirty="0">
                <a:latin typeface="Times New Roman" pitchFamily="18" charset="0"/>
                <a:cs typeface="Times New Roman" pitchFamily="18" charset="0"/>
              </a:rPr>
              <a:t>иных</a:t>
            </a:r>
            <a:r>
              <a:rPr sz="18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межбюджетных трансфертов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(из</a:t>
            </a:r>
            <a:r>
              <a:rPr sz="18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областного</a:t>
            </a:r>
            <a:r>
              <a:rPr sz="18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8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8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бюджета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355600">
              <a:lnSpc>
                <a:spcPts val="2050"/>
              </a:lnSpc>
            </a:pPr>
            <a:r>
              <a:rPr lang="ru-RU" sz="1800" b="1" spc="-20" dirty="0">
                <a:latin typeface="Times New Roman" pitchFamily="18" charset="0"/>
                <a:cs typeface="Times New Roman" pitchFamily="18" charset="0"/>
              </a:rPr>
              <a:t>Беловского</a:t>
            </a:r>
            <a:r>
              <a:rPr sz="18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района)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04215" y="161544"/>
            <a:ext cx="8599932" cy="65577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51523" y="188633"/>
            <a:ext cx="8496300" cy="6463284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6761" y="183870"/>
          <a:ext cx="8497569" cy="4210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675"/>
                <a:gridCol w="864235"/>
                <a:gridCol w="864235"/>
                <a:gridCol w="648334"/>
                <a:gridCol w="720090"/>
              </a:tblGrid>
              <a:tr h="639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20" dirty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sz="2000" b="1" spc="-95" dirty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sz="2000" b="1" spc="-70" dirty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безвозмездных</a:t>
                      </a:r>
                      <a:r>
                        <a:rPr sz="2000" b="1" spc="350" dirty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поступлений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-1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Наименование</a:t>
                      </a:r>
                      <a:r>
                        <a:rPr sz="12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200" b="1" spc="-1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показателя</a:t>
                      </a:r>
                      <a:endParaRPr sz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36830" marB="0">
                    <a:lnL w="9525">
                      <a:solidFill>
                        <a:srgbClr val="76787A"/>
                      </a:solidFill>
                      <a:prstDash val="solid"/>
                    </a:lnL>
                    <a:lnB w="28575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6050" indent="1035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План, </a:t>
                      </a:r>
                      <a:r>
                        <a:rPr sz="12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тыс.</a:t>
                      </a:r>
                      <a:r>
                        <a:rPr sz="1200" b="1" spc="-3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200" b="1" spc="-2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руб.</a:t>
                      </a:r>
                      <a:endParaRPr sz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1275" marB="0">
                    <a:lnB w="28575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5735" indent="895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Факт, </a:t>
                      </a:r>
                      <a:r>
                        <a:rPr sz="12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тыс.</a:t>
                      </a:r>
                      <a:r>
                        <a:rPr sz="1200" b="1" spc="-3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200" b="1" spc="-2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руб.</a:t>
                      </a:r>
                      <a:endParaRPr sz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1275" marB="0">
                    <a:lnB w="28575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%</a:t>
                      </a:r>
                      <a:endParaRPr sz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  <a:p>
                      <a:pPr marL="9207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исполн </a:t>
                      </a:r>
                      <a:r>
                        <a:rPr sz="1200" b="1" spc="-2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ения</a:t>
                      </a:r>
                      <a:endParaRPr sz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1275" marB="0">
                    <a:lnB w="28575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2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Уд.</a:t>
                      </a:r>
                      <a:r>
                        <a:rPr sz="1200" b="1" spc="-4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200" b="1" spc="-25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вес</a:t>
                      </a:r>
                      <a:endParaRPr sz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(%)</a:t>
                      </a:r>
                      <a:endParaRPr sz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1275" marB="0">
                    <a:lnR w="9525">
                      <a:solidFill>
                        <a:srgbClr val="76787A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sz="16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бюджетам</a:t>
                      </a:r>
                      <a:r>
                        <a:rPr sz="1600" b="1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20" dirty="0">
                          <a:latin typeface="Times New Roman" pitchFamily="18" charset="0"/>
                          <a:cs typeface="Times New Roman" pitchFamily="18" charset="0"/>
                        </a:rPr>
                        <a:t>бюджетной</a:t>
                      </a:r>
                      <a:r>
                        <a:rPr sz="1600" b="1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dirty="0">
                          <a:latin typeface="Times New Roman" pitchFamily="18" charset="0"/>
                          <a:cs typeface="Times New Roman" pitchFamily="18" charset="0"/>
                        </a:rPr>
                        <a:t>системы</a:t>
                      </a:r>
                      <a:r>
                        <a:rPr sz="1600" b="1" spc="-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Российской Федерации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9370" marB="0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3507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" marB="0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3507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" marB="0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25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" marB="0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  <a:endParaRPr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sz="14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сельских поселений на поддержку мер по обеспечению сбалансированности бюджетов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776,4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540" marB="0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776,4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540" marB="0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1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540" marB="0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7320" marB="0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sz="12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сельских поселений на выравнивание бюджетной обеспеченности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509,9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32715" marB="0" anchor="ctr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509,9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 anchor="ctr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200" spc="-25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32715" marB="0" anchor="ctr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116205" marB="0" anchor="ctr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9525">
                      <a:solidFill>
                        <a:srgbClr val="76787A"/>
                      </a:solidFill>
                      <a:prstDash val="solid"/>
                    </a:lnL>
                    <a:lnR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89,3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9535" marB="0">
                    <a:lnL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89,3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9535" marB="0">
                    <a:lnL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9535" marB="0">
                    <a:lnL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3660" marB="0">
                    <a:lnL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1308,5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9535" marB="0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1308,5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9535" marB="0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9535" marB="0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3660" marB="0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9525">
                      <a:solidFill>
                        <a:srgbClr val="76787A"/>
                      </a:solidFill>
                      <a:prstDash val="solid"/>
                    </a:lnL>
                    <a:lnR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823,0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823,0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6835" marB="0">
                    <a:lnL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13,01</a:t>
                      </a:r>
                      <a:endParaRPr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0325" marB="0">
                    <a:lnL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9525" cap="flat" cmpd="sng" algn="ctr">
                      <a:solidFill>
                        <a:srgbClr val="767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</a:tr>
              <a:tr h="4143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823,0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823,0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7150" marB="0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9525">
                      <a:solidFill>
                        <a:srgbClr val="76787A"/>
                      </a:solidFill>
                      <a:prstDash val="solid"/>
                    </a:lnL>
                    <a:lnR w="9525">
                      <a:solidFill>
                        <a:srgbClr val="76787A"/>
                      </a:solidFill>
                      <a:prstDash val="solid"/>
                    </a:lnR>
                    <a:lnT w="9525">
                      <a:solidFill>
                        <a:srgbClr val="76787A"/>
                      </a:solidFill>
                      <a:prstDash val="solid"/>
                    </a:lnT>
                    <a:lnB w="9525">
                      <a:solidFill>
                        <a:srgbClr val="76787A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99260"/>
            <a:ext cx="9144000" cy="5158740"/>
            <a:chOff x="0" y="1699260"/>
            <a:chExt cx="9144000" cy="5158740"/>
          </a:xfrm>
        </p:grpSpPr>
        <p:sp>
          <p:nvSpPr>
            <p:cNvPr id="3" name="object 3"/>
            <p:cNvSpPr/>
            <p:nvPr/>
          </p:nvSpPr>
          <p:spPr>
            <a:xfrm>
              <a:off x="0" y="5050536"/>
              <a:ext cx="3572510" cy="1807845"/>
            </a:xfrm>
            <a:custGeom>
              <a:avLst/>
              <a:gdLst/>
              <a:ahLst/>
              <a:cxnLst/>
              <a:rect l="l" t="t" r="r" b="b"/>
              <a:pathLst>
                <a:path w="3572510" h="1807845">
                  <a:moveTo>
                    <a:pt x="2043049" y="0"/>
                  </a:moveTo>
                  <a:lnTo>
                    <a:pt x="0" y="0"/>
                  </a:lnTo>
                  <a:lnTo>
                    <a:pt x="0" y="1807460"/>
                  </a:lnTo>
                  <a:lnTo>
                    <a:pt x="3572254" y="1807460"/>
                  </a:lnTo>
                  <a:lnTo>
                    <a:pt x="2043049" y="0"/>
                  </a:lnTo>
                  <a:close/>
                </a:path>
              </a:pathLst>
            </a:custGeom>
            <a:solidFill>
              <a:srgbClr val="F86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050536"/>
              <a:ext cx="9144000" cy="1807845"/>
            </a:xfrm>
            <a:custGeom>
              <a:avLst/>
              <a:gdLst/>
              <a:ahLst/>
              <a:cxnLst/>
              <a:rect l="l" t="t" r="r" b="b"/>
              <a:pathLst>
                <a:path w="9144000" h="1807845">
                  <a:moveTo>
                    <a:pt x="2038223" y="0"/>
                  </a:moveTo>
                  <a:lnTo>
                    <a:pt x="0" y="1804764"/>
                  </a:lnTo>
                  <a:lnTo>
                    <a:pt x="0" y="1807460"/>
                  </a:lnTo>
                  <a:lnTo>
                    <a:pt x="9143999" y="1807460"/>
                  </a:lnTo>
                  <a:lnTo>
                    <a:pt x="9143999" y="888"/>
                  </a:lnTo>
                  <a:lnTo>
                    <a:pt x="2038223" y="0"/>
                  </a:lnTo>
                  <a:close/>
                </a:path>
              </a:pathLst>
            </a:custGeom>
            <a:solidFill>
              <a:srgbClr val="08A0D9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93164" y="1699260"/>
              <a:ext cx="4034790" cy="403326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59379" y="1813560"/>
              <a:ext cx="2493645" cy="3296920"/>
            </a:xfrm>
            <a:custGeom>
              <a:avLst/>
              <a:gdLst/>
              <a:ahLst/>
              <a:cxnLst/>
              <a:rect l="l" t="t" r="r" b="b"/>
              <a:pathLst>
                <a:path w="2493645" h="3296920">
                  <a:moveTo>
                    <a:pt x="1194816" y="659891"/>
                  </a:moveTo>
                  <a:lnTo>
                    <a:pt x="797052" y="0"/>
                  </a:lnTo>
                  <a:lnTo>
                    <a:pt x="739140" y="0"/>
                  </a:lnTo>
                </a:path>
                <a:path w="2493645" h="3296920">
                  <a:moveTo>
                    <a:pt x="1350264" y="665988"/>
                  </a:moveTo>
                  <a:lnTo>
                    <a:pt x="1545335" y="155448"/>
                  </a:lnTo>
                  <a:lnTo>
                    <a:pt x="1603247" y="155448"/>
                  </a:lnTo>
                </a:path>
                <a:path w="2493645" h="3296920">
                  <a:moveTo>
                    <a:pt x="2072640" y="794003"/>
                  </a:moveTo>
                  <a:lnTo>
                    <a:pt x="2435352" y="771143"/>
                  </a:lnTo>
                  <a:lnTo>
                    <a:pt x="2493264" y="771143"/>
                  </a:lnTo>
                </a:path>
                <a:path w="2493645" h="3296920">
                  <a:moveTo>
                    <a:pt x="0" y="2820923"/>
                  </a:moveTo>
                  <a:lnTo>
                    <a:pt x="0" y="3240023"/>
                  </a:lnTo>
                  <a:lnTo>
                    <a:pt x="0" y="329641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740532" y="1543558"/>
            <a:ext cx="654050" cy="591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 smtClean="0">
                <a:latin typeface="Franklin Gothic Book"/>
                <a:cs typeface="Franklin Gothic Book"/>
              </a:rPr>
              <a:t>55,6</a:t>
            </a:r>
            <a:r>
              <a:rPr sz="1800" b="1" spc="-10" dirty="0" smtClean="0">
                <a:latin typeface="Franklin Gothic Book"/>
                <a:cs typeface="Franklin Gothic Book"/>
              </a:rPr>
              <a:t>%</a:t>
            </a:r>
            <a:endParaRPr sz="18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65803" y="1727708"/>
            <a:ext cx="645160" cy="591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 smtClean="0">
                <a:latin typeface="Franklin Gothic Book"/>
                <a:cs typeface="Franklin Gothic Book"/>
              </a:rPr>
              <a:t>13,0</a:t>
            </a:r>
            <a:r>
              <a:rPr sz="1800" b="1" spc="-10" dirty="0" smtClean="0">
                <a:latin typeface="Franklin Gothic Book"/>
                <a:cs typeface="Franklin Gothic Book"/>
              </a:rPr>
              <a:t>%</a:t>
            </a:r>
            <a:endParaRPr sz="1800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43861" y="5078729"/>
            <a:ext cx="788035" cy="316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 smtClean="0">
                <a:latin typeface="Franklin Gothic Book"/>
                <a:cs typeface="Franklin Gothic Book"/>
              </a:rPr>
              <a:t>89,3</a:t>
            </a:r>
            <a:r>
              <a:rPr sz="1800" b="1" spc="-10" dirty="0" smtClean="0">
                <a:latin typeface="Franklin Gothic Book"/>
                <a:cs typeface="Franklin Gothic Book"/>
              </a:rPr>
              <a:t>%</a:t>
            </a:r>
            <a:endParaRPr sz="1800" dirty="0">
              <a:latin typeface="Franklin Gothic Book"/>
              <a:cs typeface="Franklin Gothic Boo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356603" y="1784604"/>
            <a:ext cx="127000" cy="2860675"/>
            <a:chOff x="6356603" y="1784604"/>
            <a:chExt cx="127000" cy="2860675"/>
          </a:xfrm>
        </p:grpSpPr>
        <p:sp>
          <p:nvSpPr>
            <p:cNvPr id="11" name="object 11"/>
            <p:cNvSpPr/>
            <p:nvPr/>
          </p:nvSpPr>
          <p:spPr>
            <a:xfrm>
              <a:off x="6356603" y="178460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1" y="126491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56603" y="2695956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1" y="126491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56603" y="3607308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56603" y="451866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5"/>
          <p:cNvSpPr/>
          <p:nvPr/>
        </p:nvSpPr>
        <p:spPr>
          <a:xfrm>
            <a:off x="6529578" y="1670685"/>
            <a:ext cx="895350" cy="294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 pitchFamily="18" charset="0"/>
                <a:cs typeface="Times New Roman" pitchFamily="18" charset="0"/>
              </a:rPr>
              <a:t>дотация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56961" y="2342769"/>
            <a:ext cx="3098165" cy="23734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lang="ru-RU" b="1" spc="-10" dirty="0" smtClean="0">
                <a:latin typeface="Franklin Gothic Book"/>
                <a:cs typeface="Franklin Gothic Book"/>
              </a:rPr>
              <a:t>20,7</a:t>
            </a:r>
            <a:r>
              <a:rPr sz="1800" b="1" spc="-10" dirty="0" smtClean="0">
                <a:latin typeface="Franklin Gothic Book"/>
                <a:cs typeface="Franklin Gothic Book"/>
              </a:rPr>
              <a:t>%</a:t>
            </a:r>
            <a:endParaRPr lang="ru-RU" sz="1800" dirty="0">
              <a:latin typeface="Franklin Gothic Book"/>
              <a:cs typeface="Franklin Gothic Book"/>
            </a:endParaRPr>
          </a:p>
          <a:p>
            <a:pPr marL="1384935">
              <a:lnSpc>
                <a:spcPts val="225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Прочие безвозмездные поступления </a:t>
            </a:r>
            <a:endParaRPr sz="1950" dirty="0">
              <a:latin typeface="Times New Roman" pitchFamily="18" charset="0"/>
              <a:cs typeface="Times New Roman" pitchFamily="18" charset="0"/>
            </a:endParaRPr>
          </a:p>
          <a:p>
            <a:pPr marL="1384935">
              <a:lnSpc>
                <a:spcPts val="2325"/>
              </a:lnSpc>
            </a:pPr>
            <a:r>
              <a:rPr sz="2000" spc="-20" dirty="0">
                <a:latin typeface="Times New Roman" pitchFamily="18" charset="0"/>
                <a:cs typeface="Times New Roman" pitchFamily="18" charset="0"/>
              </a:rPr>
              <a:t>иные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384935">
              <a:lnSpc>
                <a:spcPts val="2300"/>
              </a:lnSpc>
            </a:pPr>
            <a:r>
              <a:rPr sz="2000" spc="-10" dirty="0">
                <a:latin typeface="Times New Roman" pitchFamily="18" charset="0"/>
                <a:cs typeface="Times New Roman" pitchFamily="18" charset="0"/>
              </a:rPr>
              <a:t>межбюджетные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384935">
              <a:lnSpc>
                <a:spcPts val="2350"/>
              </a:lnSpc>
            </a:pPr>
            <a:r>
              <a:rPr sz="2000" spc="-10" dirty="0">
                <a:latin typeface="Times New Roman" pitchFamily="18" charset="0"/>
                <a:cs typeface="Times New Roman" pitchFamily="18" charset="0"/>
              </a:rPr>
              <a:t>трансферты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384935">
              <a:lnSpc>
                <a:spcPct val="100000"/>
              </a:lnSpc>
              <a:spcBef>
                <a:spcPts val="175"/>
              </a:spcBef>
            </a:pPr>
            <a:r>
              <a:rPr sz="2000" spc="-10" dirty="0">
                <a:latin typeface="Times New Roman" pitchFamily="18" charset="0"/>
                <a:cs typeface="Times New Roman" pitchFamily="18" charset="0"/>
              </a:rPr>
              <a:t>субсидии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264907" y="91439"/>
            <a:ext cx="6840220" cy="1464945"/>
            <a:chOff x="1264907" y="91439"/>
            <a:chExt cx="6840220" cy="1464945"/>
          </a:xfrm>
        </p:grpSpPr>
        <p:pic>
          <p:nvPicPr>
            <p:cNvPr id="18" name="object 18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64907" y="242235"/>
              <a:ext cx="6839736" cy="100751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35252" y="91439"/>
              <a:ext cx="6225540" cy="146456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303020" y="260603"/>
              <a:ext cx="6768083" cy="93573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03020" y="260603"/>
              <a:ext cx="6768465" cy="935990"/>
            </a:xfrm>
            <a:custGeom>
              <a:avLst/>
              <a:gdLst/>
              <a:ahLst/>
              <a:cxnLst/>
              <a:rect l="l" t="t" r="r" b="b"/>
              <a:pathLst>
                <a:path w="6768465" h="935990">
                  <a:moveTo>
                    <a:pt x="0" y="155956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6612128" y="0"/>
                  </a:lnTo>
                  <a:lnTo>
                    <a:pt x="6661412" y="7953"/>
                  </a:lnTo>
                  <a:lnTo>
                    <a:pt x="6704222" y="30097"/>
                  </a:lnTo>
                  <a:lnTo>
                    <a:pt x="6737986" y="63861"/>
                  </a:lnTo>
                  <a:lnTo>
                    <a:pt x="6760130" y="106671"/>
                  </a:lnTo>
                  <a:lnTo>
                    <a:pt x="6768083" y="155956"/>
                  </a:lnTo>
                  <a:lnTo>
                    <a:pt x="6768083" y="779780"/>
                  </a:lnTo>
                  <a:lnTo>
                    <a:pt x="6760130" y="829064"/>
                  </a:lnTo>
                  <a:lnTo>
                    <a:pt x="6737986" y="871874"/>
                  </a:lnTo>
                  <a:lnTo>
                    <a:pt x="6704222" y="905638"/>
                  </a:lnTo>
                  <a:lnTo>
                    <a:pt x="6661412" y="927782"/>
                  </a:lnTo>
                  <a:lnTo>
                    <a:pt x="6612128" y="935736"/>
                  </a:lnTo>
                  <a:lnTo>
                    <a:pt x="155956" y="935736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80"/>
                  </a:lnTo>
                  <a:lnTo>
                    <a:pt x="0" y="155956"/>
                  </a:lnTo>
                  <a:close/>
                </a:path>
              </a:pathLst>
            </a:custGeom>
            <a:ln w="9144">
              <a:solidFill>
                <a:srgbClr val="039F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676400" y="112775"/>
              <a:ext cx="6145530" cy="89687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436876" y="600456"/>
              <a:ext cx="4523994" cy="896874"/>
            </a:xfrm>
            <a:prstGeom prst="rect">
              <a:avLst/>
            </a:prstGeom>
          </p:spPr>
        </p:pic>
      </p:grpSp>
      <p:sp>
        <p:nvSpPr>
          <p:cNvPr id="24" name="object 24"/>
          <p:cNvSpPr>
            <a:spLocks noGrp="1" noEditPoints="1"/>
          </p:cNvSpPr>
          <p:nvPr>
            <p:ph type="title"/>
          </p:nvPr>
        </p:nvSpPr>
        <p:spPr>
          <a:xfrm>
            <a:off x="1916429" y="214630"/>
            <a:ext cx="5539740" cy="950436"/>
          </a:xfrm>
        </p:spPr>
        <p:txBody>
          <a:bodyPr vert="horz" wrap="square" lIns="0" tIns="12700" rIns="0" bIns="0" rtlCol="0">
            <a:spAutoFit/>
          </a:bodyPr>
          <a:lstStyle/>
          <a:p>
            <a:pPr marL="772795" indent="-76073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Распределение</a:t>
            </a:r>
            <a:r>
              <a:rPr sz="3200" b="1" spc="-7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безвозмездных </a:t>
            </a:r>
            <a:r>
              <a:rPr sz="32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поступлений</a:t>
            </a:r>
            <a:r>
              <a:rPr sz="3200" b="1" spc="-5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 err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3200" b="1" spc="-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3200" b="1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sz="3200" b="1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32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128" y="84201"/>
            <a:ext cx="8405495" cy="814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ИСПОЛНЕНИЕ</a:t>
            </a:r>
            <a:r>
              <a:rPr sz="1800" b="1" spc="-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РАСХОДНОЙ</a:t>
            </a:r>
            <a:r>
              <a:rPr sz="1800" b="1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18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800" b="1" spc="-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sz="18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sz="1800" b="1" spc="-5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5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БЕЛИЧАНСКОГО СЕЛЬСОВЕТА </a:t>
            </a:r>
            <a:r>
              <a:rPr sz="1800" b="1" spc="-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18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sz="1800" b="1" spc="-2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sz="1800" b="1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(ТЫС.РУБ.)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9514" y="1038225"/>
            <a:ext cx="8857424" cy="5486450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5452"/>
              </p:ext>
            </p:extLst>
          </p:nvPr>
        </p:nvGraphicFramePr>
        <p:xfrm>
          <a:off x="8313" y="1038225"/>
          <a:ext cx="9059487" cy="6622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636"/>
                <a:gridCol w="4114800"/>
                <a:gridCol w="1219200"/>
                <a:gridCol w="1143000"/>
                <a:gridCol w="914400"/>
                <a:gridCol w="774451"/>
              </a:tblGrid>
              <a:tr h="640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5885" indent="8064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Times New Roman" pitchFamily="18" charset="0"/>
                          <a:cs typeface="Times New Roman" pitchFamily="18" charset="0"/>
                        </a:rPr>
                        <a:t>Раздел, </a:t>
                      </a:r>
                      <a:endParaRPr lang="ru-RU" sz="1100" b="1" spc="-1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5885" indent="80645">
                        <a:lnSpc>
                          <a:spcPct val="100000"/>
                        </a:lnSpc>
                      </a:pPr>
                      <a:r>
                        <a:rPr sz="1100" b="1" spc="-10" dirty="0" err="1"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sz="1100" b="1" spc="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715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b="1" spc="-1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</a:t>
                      </a:r>
                      <a:r>
                        <a:rPr sz="1100" b="1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100" b="1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b="1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100" b="1" spc="-1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b="1" spc="-20" dirty="0">
                          <a:latin typeface="Times New Roman" pitchFamily="18" charset="0"/>
                          <a:cs typeface="Times New Roman" pitchFamily="18" charset="0"/>
                        </a:rPr>
                        <a:t>году, </a:t>
                      </a:r>
                      <a:r>
                        <a:rPr sz="1100" b="1" dirty="0">
                          <a:latin typeface="Times New Roman" pitchFamily="18" charset="0"/>
                          <a:cs typeface="Times New Roman" pitchFamily="18" charset="0"/>
                        </a:rPr>
                        <a:t>тыс.</a:t>
                      </a:r>
                      <a:r>
                        <a:rPr sz="1100" b="1" spc="-20" dirty="0"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945" indent="127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b="1" spc="-10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sz="1100" b="1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100" b="1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b="1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100" b="1" spc="-1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b="1" spc="-20" dirty="0">
                          <a:latin typeface="Times New Roman" pitchFamily="18" charset="0"/>
                          <a:cs typeface="Times New Roman" pitchFamily="18" charset="0"/>
                        </a:rPr>
                        <a:t>году, </a:t>
                      </a:r>
                      <a:r>
                        <a:rPr sz="1100" b="1" dirty="0">
                          <a:latin typeface="Times New Roman" pitchFamily="18" charset="0"/>
                          <a:cs typeface="Times New Roman" pitchFamily="18" charset="0"/>
                        </a:rPr>
                        <a:t>тыс.</a:t>
                      </a:r>
                      <a:r>
                        <a:rPr sz="1100" b="1" spc="-20" dirty="0"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38455" indent="-25463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r>
                        <a:rPr sz="1100" b="1" spc="-25" dirty="0"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715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 pitchFamily="18" charset="0"/>
                          <a:cs typeface="Times New Roman" pitchFamily="18" charset="0"/>
                        </a:rPr>
                        <a:t>Уд.</a:t>
                      </a:r>
                      <a:r>
                        <a:rPr sz="11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b="1" dirty="0">
                          <a:latin typeface="Times New Roman" pitchFamily="18" charset="0"/>
                          <a:cs typeface="Times New Roman" pitchFamily="18" charset="0"/>
                        </a:rPr>
                        <a:t>вес</a:t>
                      </a:r>
                      <a:r>
                        <a:rPr sz="1100" b="1" spc="-25" dirty="0"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715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600" b="1" spc="-25" dirty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54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600" b="1" spc="-2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sz="1600" b="1" spc="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54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50"/>
                        </a:lnSpc>
                      </a:pPr>
                      <a:r>
                        <a:rPr lang="ru-RU" sz="1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2535,0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5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2239,9,0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50"/>
                        </a:lnSpc>
                      </a:pPr>
                      <a:r>
                        <a:rPr lang="ru-RU" sz="1800" b="1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88,4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50"/>
                        </a:lnSpc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32.8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89,3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3345" marB="0">
                    <a:lnL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89,3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3345" marB="0">
                    <a:lnL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3345" marB="0">
                    <a:lnL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3345" marB="0">
                    <a:lnL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600" b="1" spc="-25" dirty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25"/>
                        </a:lnSpc>
                      </a:pP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sz="16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безопасность</a:t>
                      </a:r>
                      <a:r>
                        <a:rPr sz="1600" b="1" spc="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50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правоохранительная</a:t>
                      </a:r>
                      <a:r>
                        <a:rPr sz="1600" b="1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08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25"/>
                        </a:lnSpc>
                      </a:pPr>
                      <a:r>
                        <a:rPr sz="1600" dirty="0">
                          <a:latin typeface="Times New Roman" pitchFamily="18" charset="0"/>
                          <a:cs typeface="Times New Roman" pitchFamily="18" charset="0"/>
                        </a:rPr>
                        <a:t>Защита</a:t>
                      </a:r>
                      <a:r>
                        <a:rPr sz="16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Times New Roman" pitchFamily="18" charset="0"/>
                          <a:cs typeface="Times New Roman" pitchFamily="18" charset="0"/>
                        </a:rPr>
                        <a:t>населения и</a:t>
                      </a:r>
                      <a:r>
                        <a:rPr sz="1600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Times New Roman" pitchFamily="18" charset="0"/>
                          <a:cs typeface="Times New Roman" pitchFamily="18" charset="0"/>
                        </a:rPr>
                        <a:t>территорий</a:t>
                      </a:r>
                      <a:r>
                        <a:rPr sz="16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sz="1600" spc="-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35" dirty="0">
                          <a:latin typeface="Times New Roman" pitchFamily="18" charset="0"/>
                          <a:cs typeface="Times New Roman" pitchFamily="18" charset="0"/>
                        </a:rPr>
                        <a:t>ЧС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 pitchFamily="18" charset="0"/>
                          <a:cs typeface="Times New Roman" pitchFamily="18" charset="0"/>
                        </a:rPr>
                        <a:t>природного</a:t>
                      </a:r>
                      <a:r>
                        <a:rPr sz="16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6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10" dirty="0">
                          <a:latin typeface="Times New Roman" pitchFamily="18" charset="0"/>
                          <a:cs typeface="Times New Roman" pitchFamily="18" charset="0"/>
                        </a:rPr>
                        <a:t>техногенного</a:t>
                      </a: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10" dirty="0">
                          <a:latin typeface="Times New Roman" pitchFamily="18" charset="0"/>
                          <a:cs typeface="Times New Roman" pitchFamily="18" charset="0"/>
                        </a:rPr>
                        <a:t>характера, </a:t>
                      </a:r>
                      <a:r>
                        <a:rPr sz="1600" dirty="0">
                          <a:latin typeface="Times New Roman" pitchFamily="18" charset="0"/>
                          <a:cs typeface="Times New Roman" pitchFamily="18" charset="0"/>
                        </a:rPr>
                        <a:t>гражданская</a:t>
                      </a:r>
                      <a:r>
                        <a:rPr sz="1600" spc="-9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10" dirty="0">
                          <a:latin typeface="Times New Roman" pitchFamily="18" charset="0"/>
                          <a:cs typeface="Times New Roman" pitchFamily="18" charset="0"/>
                        </a:rPr>
                        <a:t>оборона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08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08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08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508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</a:tr>
              <a:tr h="487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ru-RU" sz="1600" b="0" spc="-25" dirty="0"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25"/>
                        </a:lnSpc>
                      </a:pPr>
                      <a:r>
                        <a:rPr lang="ru-RU" sz="1600" b="0" spc="-1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800" b="0" spc="-1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b="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0" spc="-25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b="1" spc="-25" dirty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sz="1600" b="1" spc="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5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826,9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050"/>
                        </a:lnSpc>
                      </a:pPr>
                      <a:r>
                        <a:rPr lang="ru-RU" sz="1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822,9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50"/>
                        </a:lnSpc>
                      </a:pPr>
                      <a:r>
                        <a:rPr lang="ru-RU" sz="1800" b="1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050"/>
                        </a:lnSpc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12.1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sz="1600" spc="-20" dirty="0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dirty="0" err="1">
                          <a:latin typeface="Times New Roman" pitchFamily="18" charset="0"/>
                          <a:cs typeface="Times New Roman" pitchFamily="18" charset="0"/>
                        </a:rPr>
                        <a:t>дорожное</a:t>
                      </a:r>
                      <a:r>
                        <a:rPr sz="1600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10" dirty="0"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r>
                        <a:rPr sz="16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10" dirty="0">
                          <a:latin typeface="Times New Roman" pitchFamily="18" charset="0"/>
                          <a:cs typeface="Times New Roman" pitchFamily="18" charset="0"/>
                        </a:rPr>
                        <a:t>(дорожные</a:t>
                      </a:r>
                      <a:r>
                        <a:rPr sz="1600" spc="-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10" dirty="0">
                          <a:latin typeface="Times New Roman" pitchFamily="18" charset="0"/>
                          <a:cs typeface="Times New Roman" pitchFamily="18" charset="0"/>
                        </a:rPr>
                        <a:t>фонды)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822,9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00"/>
                        </a:lnSpc>
                      </a:pPr>
                      <a:r>
                        <a:rPr lang="ru-RU" sz="16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822,9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00"/>
                        </a:lnSpc>
                      </a:pPr>
                      <a:r>
                        <a:rPr lang="ru-RU" sz="16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00"/>
                        </a:lnSpc>
                      </a:pPr>
                      <a:r>
                        <a:rPr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sz="1600" spc="-20" dirty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r>
                        <a:rPr lang="ru-RU" sz="1600" spc="-2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00"/>
                        </a:lnSpc>
                      </a:pPr>
                      <a:r>
                        <a:rPr lang="ru-RU" sz="16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00"/>
                        </a:lnSpc>
                      </a:pPr>
                      <a:r>
                        <a:rPr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b="1" spc="-25" dirty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b="1" spc="-20" dirty="0">
                          <a:latin typeface="Times New Roman" pitchFamily="18" charset="0"/>
                          <a:cs typeface="Times New Roman" pitchFamily="18" charset="0"/>
                        </a:rPr>
                        <a:t>Жилищно-</a:t>
                      </a: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коммунальное</a:t>
                      </a:r>
                      <a:r>
                        <a:rPr sz="1600" b="1" spc="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endParaRPr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50"/>
                        </a:lnSpc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596.4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050"/>
                        </a:lnSpc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554.1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50"/>
                        </a:lnSpc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92.9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50"/>
                        </a:lnSpc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8.1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sz="1600" spc="-20" dirty="0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sz="1600" spc="-10" dirty="0">
                          <a:latin typeface="Times New Roman" pitchFamily="18" charset="0"/>
                          <a:cs typeface="Times New Roman" pitchFamily="18" charset="0"/>
                        </a:rPr>
                        <a:t>коммунальное</a:t>
                      </a:r>
                      <a:r>
                        <a:rPr sz="1600" spc="-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10" dirty="0"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00"/>
                        </a:lnSpc>
                      </a:pP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00"/>
                        </a:lnSpc>
                      </a:pP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00"/>
                        </a:lnSpc>
                      </a:pP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00"/>
                        </a:lnSpc>
                      </a:pPr>
                      <a:r>
                        <a:rPr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sz="1600" spc="-20" dirty="0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sz="1600" spc="-10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596.4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554.1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92.9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00"/>
                        </a:lnSpc>
                      </a:pPr>
                      <a:r>
                        <a:rPr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b="1" spc="-25" dirty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50"/>
                        </a:lnSpc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2758.7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050"/>
                        </a:lnSpc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2621.9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50"/>
                        </a:lnSpc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95.0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50"/>
                        </a:lnSpc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38.4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sz="1600" spc="-20" dirty="0"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sz="1600" spc="-10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2758.7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2621.9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95.0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00"/>
                        </a:lnSpc>
                      </a:pPr>
                      <a:r>
                        <a:rPr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00"/>
                        </a:lnSpc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13.0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13.0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00"/>
                        </a:lnSpc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00"/>
                        </a:lnSpc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</a:p>
                  </a:txBody>
                  <a:tcPr marL="0" marR="0" marT="381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50"/>
                        </a:lnSpc>
                      </a:pPr>
                      <a:r>
                        <a:rPr lang="ru-RU"/>
                        <a:t>13.0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50"/>
                        </a:lnSpc>
                      </a:pPr>
                      <a:r>
                        <a:rPr lang="ru-RU"/>
                        <a:t>13.0</a:t>
                      </a: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50"/>
                        </a:lnSpc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50"/>
                        </a:lnSpc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 cap="flat" cmpd="sng" algn="ctr">
                      <a:solidFill>
                        <a:srgbClr val="797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</a:tr>
              <a:tr h="273685">
                <a:tc gridSpan="2"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50"/>
                        </a:lnSpc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12230,2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50"/>
                        </a:lnSpc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11900,3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50"/>
                        </a:lnSpc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050"/>
                        </a:lnSpc>
                      </a:pP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97A7D"/>
                      </a:solidFill>
                      <a:prstDash val="solid"/>
                    </a:lnL>
                    <a:lnR w="12700">
                      <a:solidFill>
                        <a:srgbClr val="797A7D"/>
                      </a:solidFill>
                      <a:prstDash val="solid"/>
                    </a:lnR>
                    <a:lnT w="12700">
                      <a:solidFill>
                        <a:srgbClr val="797A7D"/>
                      </a:solidFill>
                      <a:prstDash val="solid"/>
                    </a:lnT>
                    <a:lnB w="12700">
                      <a:solidFill>
                        <a:srgbClr val="797A7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050536"/>
            <a:ext cx="9144000" cy="1807845"/>
            <a:chOff x="0" y="2965513"/>
            <a:chExt cx="9144000" cy="3892550"/>
          </a:xfrm>
        </p:grpSpPr>
        <p:sp>
          <p:nvSpPr>
            <p:cNvPr id="3" name="object 3"/>
            <p:cNvSpPr/>
            <p:nvPr/>
          </p:nvSpPr>
          <p:spPr>
            <a:xfrm>
              <a:off x="0" y="2965513"/>
              <a:ext cx="3572510" cy="3892550"/>
            </a:xfrm>
            <a:custGeom>
              <a:avLst/>
              <a:gdLst/>
              <a:ahLst/>
              <a:cxnLst/>
              <a:rect l="l" t="t" r="r" b="b"/>
              <a:pathLst>
                <a:path w="3572510" h="1807845">
                  <a:moveTo>
                    <a:pt x="2043049" y="0"/>
                  </a:moveTo>
                  <a:lnTo>
                    <a:pt x="0" y="0"/>
                  </a:lnTo>
                  <a:lnTo>
                    <a:pt x="0" y="1807460"/>
                  </a:lnTo>
                  <a:lnTo>
                    <a:pt x="3572254" y="1807460"/>
                  </a:lnTo>
                  <a:lnTo>
                    <a:pt x="2043049" y="0"/>
                  </a:lnTo>
                  <a:close/>
                </a:path>
              </a:pathLst>
            </a:custGeom>
            <a:solidFill>
              <a:srgbClr val="F86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965513"/>
              <a:ext cx="9144000" cy="3892550"/>
            </a:xfrm>
            <a:custGeom>
              <a:avLst/>
              <a:gdLst/>
              <a:ahLst/>
              <a:cxnLst/>
              <a:rect l="l" t="t" r="r" b="b"/>
              <a:pathLst>
                <a:path w="9144000" h="1807845">
                  <a:moveTo>
                    <a:pt x="2038223" y="0"/>
                  </a:moveTo>
                  <a:lnTo>
                    <a:pt x="0" y="1804764"/>
                  </a:lnTo>
                  <a:lnTo>
                    <a:pt x="0" y="1807460"/>
                  </a:lnTo>
                  <a:lnTo>
                    <a:pt x="9143999" y="1807460"/>
                  </a:lnTo>
                  <a:lnTo>
                    <a:pt x="9143999" y="888"/>
                  </a:lnTo>
                  <a:lnTo>
                    <a:pt x="2038223" y="0"/>
                  </a:lnTo>
                  <a:close/>
                </a:path>
              </a:pathLst>
            </a:custGeom>
            <a:solidFill>
              <a:srgbClr val="08A0D9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>
            <a:spLocks noGrp="1" noEditPoints="1"/>
          </p:cNvSpPr>
          <p:nvPr>
            <p:ph type="title"/>
          </p:nvPr>
        </p:nvSpPr>
        <p:spPr>
          <a:xfrm>
            <a:off x="1618233" y="299669"/>
            <a:ext cx="6494780" cy="783868"/>
          </a:xfr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86A1B"/>
                </a:solidFill>
                <a:latin typeface="Bookman Old Style"/>
                <a:cs typeface="Bookman Old Style"/>
              </a:rPr>
              <a:t>РАСХОДЫ</a:t>
            </a:r>
            <a:r>
              <a:rPr sz="2400" b="1" spc="-20" dirty="0">
                <a:solidFill>
                  <a:srgbClr val="F86A1B"/>
                </a:solidFill>
                <a:latin typeface="Bookman Old Style"/>
                <a:cs typeface="Bookman Old Style"/>
              </a:rPr>
              <a:t> </a:t>
            </a:r>
            <a:r>
              <a:rPr sz="2400" b="1" dirty="0">
                <a:solidFill>
                  <a:srgbClr val="F86A1B"/>
                </a:solidFill>
                <a:latin typeface="Bookman Old Style"/>
                <a:cs typeface="Bookman Old Style"/>
              </a:rPr>
              <a:t>БЮДЖЕТА</a:t>
            </a:r>
            <a:r>
              <a:rPr sz="2400" b="1" spc="-30" dirty="0">
                <a:solidFill>
                  <a:srgbClr val="F86A1B"/>
                </a:solidFill>
                <a:latin typeface="Bookman Old Style"/>
                <a:cs typeface="Bookman Old Style"/>
              </a:rPr>
              <a:t> </a:t>
            </a:r>
            <a:r>
              <a:rPr sz="2400" b="1" dirty="0">
                <a:solidFill>
                  <a:srgbClr val="F86A1B"/>
                </a:solidFill>
                <a:latin typeface="Bookman Old Style"/>
                <a:cs typeface="Bookman Old Style"/>
              </a:rPr>
              <a:t>МО</a:t>
            </a:r>
            <a:r>
              <a:rPr sz="2400" b="1" spc="-35" dirty="0">
                <a:solidFill>
                  <a:srgbClr val="F86A1B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35" dirty="0">
                <a:solidFill>
                  <a:srgbClr val="F86A1B"/>
                </a:solidFill>
                <a:latin typeface="Bookman Old Style"/>
                <a:cs typeface="Bookman Old Style"/>
              </a:rPr>
              <a:t/>
            </a:r>
            <a:br>
              <a:rPr lang="ru-RU" sz="2400" b="1" spc="-35" dirty="0">
                <a:solidFill>
                  <a:srgbClr val="F86A1B"/>
                </a:solidFill>
                <a:latin typeface="Bookman Old Style"/>
                <a:cs typeface="Bookman Old Style"/>
              </a:rPr>
            </a:br>
            <a:r>
              <a:rPr lang="ru-RU" sz="2400" b="1" spc="-35" dirty="0">
                <a:solidFill>
                  <a:srgbClr val="F86A1B"/>
                </a:solidFill>
                <a:latin typeface="Bookman Old Style"/>
                <a:cs typeface="Bookman Old Style"/>
              </a:rPr>
              <a:t>БЕЛИЧАНСКИЙ СЕЛЬСОВЕТ</a:t>
            </a:r>
            <a:endParaRPr sz="2400" dirty="0"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3540" y="1264412"/>
            <a:ext cx="6602095" cy="743377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sz="1800" b="1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утверждены</a:t>
            </a:r>
            <a:r>
              <a:rPr sz="18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8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 err="1">
                <a:latin typeface="Times New Roman" pitchFamily="18" charset="0"/>
                <a:cs typeface="Times New Roman" pitchFamily="18" charset="0"/>
              </a:rPr>
              <a:t>сумме</a:t>
            </a:r>
            <a:r>
              <a:rPr sz="18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50" dirty="0">
                <a:latin typeface="Times New Roman" pitchFamily="18" charset="0"/>
                <a:cs typeface="Times New Roman" pitchFamily="18" charset="0"/>
              </a:rPr>
              <a:t>6821.4</a:t>
            </a:r>
            <a:r>
              <a:rPr sz="18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тыс.</a:t>
            </a:r>
            <a:r>
              <a:rPr sz="18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рублей.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367665" indent="-355600">
              <a:lnSpc>
                <a:spcPct val="100000"/>
              </a:lnSpc>
              <a:spcBef>
                <a:spcPts val="800"/>
              </a:spcBef>
              <a:buFont typeface="Wingdings"/>
              <a:buChar char=""/>
              <a:tabLst>
                <a:tab pos="367665" algn="l"/>
                <a:tab pos="368300" algn="l"/>
                <a:tab pos="1572895" algn="l"/>
                <a:tab pos="2305050" algn="l"/>
              </a:tabLst>
            </a:pP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Расходная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800" b="1" spc="-20" dirty="0"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бюджета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14115" y="1742947"/>
            <a:ext cx="5200650" cy="2658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0315" algn="l"/>
                <a:tab pos="1527175" algn="l"/>
                <a:tab pos="2305050" algn="l"/>
                <a:tab pos="3315335" algn="l"/>
                <a:tab pos="3919220" algn="l"/>
                <a:tab pos="4834890" algn="l"/>
              </a:tabLst>
            </a:pP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исполнена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800" b="1" spc="-5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800" b="1" spc="-20" dirty="0">
                <a:latin typeface="Times New Roman" pitchFamily="18" charset="0"/>
                <a:cs typeface="Times New Roman" pitchFamily="18" charset="0"/>
              </a:rPr>
              <a:t>сумме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6343.1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800" b="1" spc="-20" dirty="0">
                <a:latin typeface="Times New Roman" pitchFamily="18" charset="0"/>
                <a:cs typeface="Times New Roman" pitchFamily="18" charset="0"/>
              </a:rPr>
              <a:t>тыс.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рублей,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800" b="1" spc="-25" dirty="0">
                <a:latin typeface="Times New Roman" pitchFamily="18" charset="0"/>
                <a:cs typeface="Times New Roman" pitchFamily="18" charset="0"/>
              </a:rPr>
              <a:t>что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8631" y="2017267"/>
            <a:ext cx="5996940" cy="2658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 err="1">
                <a:latin typeface="Times New Roman" pitchFamily="18" charset="0"/>
                <a:cs typeface="Times New Roman" pitchFamily="18" charset="0"/>
              </a:rPr>
              <a:t>составляет</a:t>
            </a:r>
            <a:r>
              <a:rPr sz="18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2.9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sz="18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18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уточненных</a:t>
            </a:r>
            <a:r>
              <a:rPr sz="18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бюджетных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назначений.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76525" y="6349695"/>
            <a:ext cx="411480" cy="167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20951" y="3105353"/>
            <a:ext cx="340995" cy="1680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06567" y="2759964"/>
            <a:ext cx="102235" cy="100965"/>
          </a:xfrm>
          <a:custGeom>
            <a:avLst/>
            <a:gdLst/>
            <a:ahLst/>
            <a:cxnLst/>
            <a:rect l="l" t="t" r="r" b="b"/>
            <a:pathLst>
              <a:path w="102235" h="100964">
                <a:moveTo>
                  <a:pt x="102108" y="0"/>
                </a:moveTo>
                <a:lnTo>
                  <a:pt x="0" y="0"/>
                </a:lnTo>
                <a:lnTo>
                  <a:pt x="0" y="100584"/>
                </a:lnTo>
                <a:lnTo>
                  <a:pt x="102108" y="100584"/>
                </a:lnTo>
                <a:lnTo>
                  <a:pt x="102108" y="0"/>
                </a:lnTo>
                <a:close/>
              </a:path>
            </a:pathLst>
          </a:custGeom>
          <a:solidFill>
            <a:srgbClr val="D28D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42584" y="2668269"/>
            <a:ext cx="3522345" cy="2370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lang="ru-RU" sz="1600" b="1" spc="-30" dirty="0">
                <a:latin typeface="Times New Roman" pitchFamily="18" charset="0"/>
                <a:cs typeface="Times New Roman" pitchFamily="18" charset="0"/>
              </a:rPr>
              <a:t>32.8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вопросы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06567" y="3319271"/>
            <a:ext cx="102235" cy="100965"/>
          </a:xfrm>
          <a:custGeom>
            <a:avLst/>
            <a:gdLst/>
            <a:ahLst/>
            <a:cxnLst/>
            <a:rect l="l" t="t" r="r" b="b"/>
            <a:pathLst>
              <a:path w="102235" h="100964">
                <a:moveTo>
                  <a:pt x="102108" y="0"/>
                </a:moveTo>
                <a:lnTo>
                  <a:pt x="0" y="0"/>
                </a:lnTo>
                <a:lnTo>
                  <a:pt x="0" y="100584"/>
                </a:lnTo>
                <a:lnTo>
                  <a:pt x="102108" y="100584"/>
                </a:lnTo>
                <a:lnTo>
                  <a:pt x="1021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42584" y="3227577"/>
            <a:ext cx="2686050" cy="2370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1.3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sz="16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оборона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306567" y="3878579"/>
            <a:ext cx="102235" cy="2338070"/>
            <a:chOff x="5306567" y="3878579"/>
            <a:chExt cx="102235" cy="2338070"/>
          </a:xfrm>
        </p:grpSpPr>
        <p:sp>
          <p:nvSpPr>
            <p:cNvPr id="23" name="object 23"/>
            <p:cNvSpPr/>
            <p:nvPr/>
          </p:nvSpPr>
          <p:spPr>
            <a:xfrm>
              <a:off x="5306567" y="3878579"/>
              <a:ext cx="102235" cy="100965"/>
            </a:xfrm>
            <a:custGeom>
              <a:avLst/>
              <a:gdLst/>
              <a:ahLst/>
              <a:cxnLst/>
              <a:rect l="l" t="t" r="r" b="b"/>
              <a:pathLst>
                <a:path w="102235" h="100964">
                  <a:moveTo>
                    <a:pt x="102108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102108" y="100584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06567" y="4437887"/>
              <a:ext cx="102235" cy="100965"/>
            </a:xfrm>
            <a:custGeom>
              <a:avLst/>
              <a:gdLst/>
              <a:ahLst/>
              <a:cxnLst/>
              <a:rect l="l" t="t" r="r" b="b"/>
              <a:pathLst>
                <a:path w="102235" h="100964">
                  <a:moveTo>
                    <a:pt x="102108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102108" y="100583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06567" y="4997195"/>
              <a:ext cx="102235" cy="100965"/>
            </a:xfrm>
            <a:custGeom>
              <a:avLst/>
              <a:gdLst/>
              <a:ahLst/>
              <a:cxnLst/>
              <a:rect l="l" t="t" r="r" b="b"/>
              <a:pathLst>
                <a:path w="102235" h="100964">
                  <a:moveTo>
                    <a:pt x="102108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102108" y="100583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8A8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06567" y="5556503"/>
              <a:ext cx="102235" cy="100965"/>
            </a:xfrm>
            <a:custGeom>
              <a:avLst/>
              <a:gdLst/>
              <a:ahLst/>
              <a:cxnLst/>
              <a:rect l="l" t="t" r="r" b="b"/>
              <a:pathLst>
                <a:path w="102235" h="100964">
                  <a:moveTo>
                    <a:pt x="102108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102108" y="100584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46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06567" y="6115811"/>
              <a:ext cx="102235" cy="100965"/>
            </a:xfrm>
            <a:custGeom>
              <a:avLst/>
              <a:gdLst/>
              <a:ahLst/>
              <a:cxnLst/>
              <a:rect l="l" t="t" r="r" b="b"/>
              <a:pathLst>
                <a:path w="102235" h="100964">
                  <a:moveTo>
                    <a:pt x="102108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102108" y="100583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A4A6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5442584" y="3786885"/>
            <a:ext cx="3364865" cy="2360082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225"/>
              </a:spcBef>
            </a:pPr>
            <a:r>
              <a:rPr lang="ru-RU" sz="1600" b="1" spc="-15" dirty="0">
                <a:latin typeface="Times New Roman" pitchFamily="18" charset="0"/>
                <a:cs typeface="Times New Roman" pitchFamily="18" charset="0"/>
              </a:rPr>
              <a:t>12.1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sz="16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40" dirty="0">
                <a:latin typeface="Times New Roman" pitchFamily="18" charset="0"/>
                <a:cs typeface="Times New Roman" pitchFamily="18" charset="0"/>
              </a:rPr>
              <a:t>экономика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8.1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sz="16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0.03        Национальная безопасность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25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38.4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sz="16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Культура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15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20" dirty="0">
                <a:latin typeface="Times New Roman" pitchFamily="18" charset="0"/>
                <a:cs typeface="Times New Roman" pitchFamily="18" charset="0"/>
              </a:rPr>
              <a:t>Физкультура и спорт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437" y="622172"/>
            <a:ext cx="1905635" cy="3502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8640" algn="l"/>
              </a:tabLst>
            </a:pPr>
            <a:r>
              <a:rPr sz="2400" b="1" spc="-25" dirty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отчетный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5836" y="622172"/>
            <a:ext cx="5817235" cy="3502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0625" algn="l"/>
                <a:tab pos="1579245" algn="l"/>
                <a:tab pos="4064000" algn="l"/>
              </a:tabLst>
            </a:pP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b="1" spc="-5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муниципальном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образовании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2437" y="987933"/>
            <a:ext cx="8339126" cy="45946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проведена</a:t>
            </a:r>
            <a:r>
              <a:rPr sz="2400" b="1" spc="26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sz="2400" b="1" spc="26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400" b="1" spc="26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sz="2400" b="1" spc="26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spc="265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sz="2400" b="1" spc="26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муниципальным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программам,</a:t>
            </a:r>
            <a:r>
              <a:rPr sz="2400" b="1" spc="14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spc="14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b="1" spc="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sz="2400" b="1" spc="1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sz="2400" b="1" spc="1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направлено</a:t>
            </a:r>
            <a:r>
              <a:rPr sz="2400" b="1" spc="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16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spc="160" dirty="0">
                <a:latin typeface="Times New Roman" pitchFamily="18" charset="0"/>
                <a:cs typeface="Times New Roman" pitchFamily="18" charset="0"/>
              </a:rPr>
              <a:t>013.9</a:t>
            </a:r>
            <a:r>
              <a:rPr lang="ru-RU" sz="2400" b="1" spc="16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24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sz="24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10000"/>
              </a:lnSpc>
              <a:spcBef>
                <a:spcPts val="900"/>
              </a:spcBef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sz="2400" b="1" spc="12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муниципальных</a:t>
            </a:r>
            <a:r>
              <a:rPr sz="2400" b="1" spc="14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sz="2400" b="1" spc="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sz="2400" b="1" spc="13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направлены </a:t>
            </a:r>
            <a:r>
              <a:rPr sz="2400" b="1" spc="-25" dirty="0">
                <a:latin typeface="Times New Roman" pitchFamily="18" charset="0"/>
                <a:cs typeface="Times New Roman" pitchFamily="18" charset="0"/>
              </a:rPr>
              <a:t>на: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551815" indent="-343535" algn="just">
              <a:lnSpc>
                <a:spcPct val="100000"/>
              </a:lnSpc>
              <a:spcBef>
                <a:spcPts val="875"/>
              </a:spcBef>
              <a:buClr>
                <a:srgbClr val="FF6600"/>
              </a:buClr>
              <a:buSzPct val="110000"/>
              <a:buFont typeface="Wingdings"/>
              <a:buChar char=""/>
              <a:tabLst>
                <a:tab pos="552450" algn="l"/>
              </a:tabLst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sz="2400" b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инфраструктуры</a:t>
            </a:r>
            <a:r>
              <a:rPr sz="24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sz="24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образования;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551815" indent="-343535" algn="just">
              <a:lnSpc>
                <a:spcPct val="100000"/>
              </a:lnSpc>
              <a:spcBef>
                <a:spcPts val="875"/>
              </a:spcBef>
              <a:buClr>
                <a:srgbClr val="FF6600"/>
              </a:buClr>
              <a:buSzPct val="110000"/>
              <a:buFont typeface="Wingdings"/>
              <a:buChar char=""/>
              <a:tabLst>
                <a:tab pos="552450" algn="l"/>
              </a:tabLst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sz="2400" b="1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sz="24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sz="24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муниципального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551815">
              <a:lnSpc>
                <a:spcPct val="100000"/>
              </a:lnSpc>
              <a:spcBef>
                <a:spcPts val="275"/>
              </a:spcBef>
            </a:pP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образования;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551815" indent="-342900">
              <a:lnSpc>
                <a:spcPct val="110000"/>
              </a:lnSpc>
              <a:spcBef>
                <a:spcPts val="600"/>
              </a:spcBef>
              <a:buClr>
                <a:srgbClr val="FF6600"/>
              </a:buClr>
              <a:buSzPct val="110000"/>
              <a:buFont typeface="Wingdings"/>
              <a:buChar char=""/>
              <a:tabLst>
                <a:tab pos="552450" algn="l"/>
              </a:tabLst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укрепление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 материально-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технической</a:t>
            </a:r>
            <a:r>
              <a:rPr sz="24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базы</a:t>
            </a:r>
            <a:r>
              <a:rPr sz="24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учреждений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социальной</a:t>
            </a:r>
            <a:r>
              <a:rPr sz="2400" b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сферы.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0573" y="-189548"/>
            <a:ext cx="8723630" cy="1815464"/>
            <a:chOff x="211836" y="228600"/>
            <a:chExt cx="8723630" cy="1815464"/>
          </a:xfrm>
        </p:grpSpPr>
        <p:pic>
          <p:nvPicPr>
            <p:cNvPr id="3" name="object 3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28600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2" y="859536"/>
              <a:ext cx="2877820" cy="713740"/>
            </a:xfrm>
            <a:custGeom>
              <a:avLst/>
              <a:gdLst/>
              <a:ahLst/>
              <a:cxnLst/>
              <a:rect l="l" t="t" r="r" b="b"/>
              <a:pathLst>
                <a:path w="2877820" h="71374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5"/>
                  </a:lnTo>
                  <a:lnTo>
                    <a:pt x="2626360" y="42290"/>
                  </a:lnTo>
                  <a:lnTo>
                    <a:pt x="2371216" y="91439"/>
                  </a:lnTo>
                  <a:lnTo>
                    <a:pt x="2103246" y="149351"/>
                  </a:lnTo>
                  <a:lnTo>
                    <a:pt x="1822449" y="216153"/>
                  </a:lnTo>
                  <a:lnTo>
                    <a:pt x="1565147" y="280797"/>
                  </a:lnTo>
                  <a:lnTo>
                    <a:pt x="842137" y="443484"/>
                  </a:lnTo>
                  <a:lnTo>
                    <a:pt x="621029" y="488061"/>
                  </a:lnTo>
                  <a:lnTo>
                    <a:pt x="199897" y="566165"/>
                  </a:lnTo>
                  <a:lnTo>
                    <a:pt x="0" y="599566"/>
                  </a:lnTo>
                  <a:lnTo>
                    <a:pt x="138175" y="619633"/>
                  </a:lnTo>
                  <a:lnTo>
                    <a:pt x="270128" y="637413"/>
                  </a:lnTo>
                  <a:lnTo>
                    <a:pt x="397637" y="653034"/>
                  </a:lnTo>
                  <a:lnTo>
                    <a:pt x="644397" y="679830"/>
                  </a:lnTo>
                  <a:lnTo>
                    <a:pt x="874013" y="697611"/>
                  </a:lnTo>
                  <a:lnTo>
                    <a:pt x="984631" y="704341"/>
                  </a:lnTo>
                  <a:lnTo>
                    <a:pt x="1093089" y="708787"/>
                  </a:lnTo>
                  <a:lnTo>
                    <a:pt x="1297177" y="713231"/>
                  </a:lnTo>
                  <a:lnTo>
                    <a:pt x="1395094" y="713231"/>
                  </a:lnTo>
                  <a:lnTo>
                    <a:pt x="1584324" y="708787"/>
                  </a:lnTo>
                  <a:lnTo>
                    <a:pt x="1673606" y="704341"/>
                  </a:lnTo>
                  <a:lnTo>
                    <a:pt x="1843786" y="690879"/>
                  </a:lnTo>
                  <a:lnTo>
                    <a:pt x="1926716" y="681989"/>
                  </a:lnTo>
                  <a:lnTo>
                    <a:pt x="2084069" y="659764"/>
                  </a:lnTo>
                  <a:lnTo>
                    <a:pt x="2232914" y="632967"/>
                  </a:lnTo>
                  <a:lnTo>
                    <a:pt x="2373248" y="601726"/>
                  </a:lnTo>
                  <a:lnTo>
                    <a:pt x="2507234" y="566165"/>
                  </a:lnTo>
                  <a:lnTo>
                    <a:pt x="2634868" y="526034"/>
                  </a:lnTo>
                  <a:lnTo>
                    <a:pt x="2756153" y="481456"/>
                  </a:lnTo>
                  <a:lnTo>
                    <a:pt x="2873120" y="434593"/>
                  </a:lnTo>
                  <a:lnTo>
                    <a:pt x="2877312" y="432435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6" y="731519"/>
              <a:ext cx="5544820" cy="848994"/>
            </a:xfrm>
            <a:custGeom>
              <a:avLst/>
              <a:gdLst/>
              <a:ahLst/>
              <a:cxnLst/>
              <a:rect l="l" t="t" r="r" b="b"/>
              <a:pathLst>
                <a:path w="5544820" h="848994">
                  <a:moveTo>
                    <a:pt x="852423" y="0"/>
                  </a:moveTo>
                  <a:lnTo>
                    <a:pt x="684530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225"/>
                  </a:lnTo>
                  <a:lnTo>
                    <a:pt x="116967" y="35687"/>
                  </a:lnTo>
                  <a:lnTo>
                    <a:pt x="0" y="53466"/>
                  </a:lnTo>
                  <a:lnTo>
                    <a:pt x="333756" y="95757"/>
                  </a:lnTo>
                  <a:lnTo>
                    <a:pt x="693039" y="155955"/>
                  </a:lnTo>
                  <a:lnTo>
                    <a:pt x="1077848" y="233933"/>
                  </a:lnTo>
                  <a:lnTo>
                    <a:pt x="1281938" y="278510"/>
                  </a:lnTo>
                  <a:lnTo>
                    <a:pt x="1866519" y="421131"/>
                  </a:lnTo>
                  <a:lnTo>
                    <a:pt x="2559558" y="574801"/>
                  </a:lnTo>
                  <a:lnTo>
                    <a:pt x="2878455" y="637158"/>
                  </a:lnTo>
                  <a:lnTo>
                    <a:pt x="3031490" y="666114"/>
                  </a:lnTo>
                  <a:lnTo>
                    <a:pt x="3324859" y="715137"/>
                  </a:lnTo>
                  <a:lnTo>
                    <a:pt x="3465195" y="737488"/>
                  </a:lnTo>
                  <a:lnTo>
                    <a:pt x="3733038" y="773176"/>
                  </a:lnTo>
                  <a:lnTo>
                    <a:pt x="3986022" y="804290"/>
                  </a:lnTo>
                  <a:lnTo>
                    <a:pt x="4107179" y="815466"/>
                  </a:lnTo>
                  <a:lnTo>
                    <a:pt x="4336796" y="833246"/>
                  </a:lnTo>
                  <a:lnTo>
                    <a:pt x="4447413" y="839977"/>
                  </a:lnTo>
                  <a:lnTo>
                    <a:pt x="4659884" y="848867"/>
                  </a:lnTo>
                  <a:lnTo>
                    <a:pt x="4857623" y="848867"/>
                  </a:lnTo>
                  <a:lnTo>
                    <a:pt x="5044694" y="844422"/>
                  </a:lnTo>
                  <a:lnTo>
                    <a:pt x="5133975" y="839977"/>
                  </a:lnTo>
                  <a:lnTo>
                    <a:pt x="5221224" y="833246"/>
                  </a:lnTo>
                  <a:lnTo>
                    <a:pt x="5467731" y="806576"/>
                  </a:lnTo>
                  <a:lnTo>
                    <a:pt x="5544312" y="795401"/>
                  </a:lnTo>
                  <a:lnTo>
                    <a:pt x="5297678" y="764158"/>
                  </a:lnTo>
                  <a:lnTo>
                    <a:pt x="5036185" y="726313"/>
                  </a:lnTo>
                  <a:lnTo>
                    <a:pt x="4468622" y="628268"/>
                  </a:lnTo>
                  <a:lnTo>
                    <a:pt x="4160393" y="565912"/>
                  </a:lnTo>
                  <a:lnTo>
                    <a:pt x="3835146" y="496824"/>
                  </a:lnTo>
                  <a:lnTo>
                    <a:pt x="2850769" y="262889"/>
                  </a:lnTo>
                  <a:lnTo>
                    <a:pt x="2582926" y="204977"/>
                  </a:lnTo>
                  <a:lnTo>
                    <a:pt x="2327783" y="155955"/>
                  </a:lnTo>
                  <a:lnTo>
                    <a:pt x="2204593" y="133730"/>
                  </a:lnTo>
                  <a:lnTo>
                    <a:pt x="2083308" y="113664"/>
                  </a:lnTo>
                  <a:lnTo>
                    <a:pt x="1966468" y="95757"/>
                  </a:lnTo>
                  <a:lnTo>
                    <a:pt x="1628394" y="51180"/>
                  </a:lnTo>
                  <a:lnTo>
                    <a:pt x="1417955" y="31241"/>
                  </a:lnTo>
                  <a:lnTo>
                    <a:pt x="1220216" y="15620"/>
                  </a:lnTo>
                  <a:lnTo>
                    <a:pt x="1031113" y="4444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730758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6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8"/>
                  </a:lnTo>
                  <a:lnTo>
                    <a:pt x="2259965" y="102996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1"/>
                  </a:lnTo>
                  <a:lnTo>
                    <a:pt x="3250692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88380" h="788035">
                  <a:moveTo>
                    <a:pt x="2781299" y="650747"/>
                  </a:moveTo>
                  <a:lnTo>
                    <a:pt x="2876931" y="623951"/>
                  </a:lnTo>
                  <a:lnTo>
                    <a:pt x="3138423" y="554863"/>
                  </a:lnTo>
                  <a:lnTo>
                    <a:pt x="3319018" y="508126"/>
                  </a:lnTo>
                  <a:lnTo>
                    <a:pt x="3527298" y="456818"/>
                  </a:lnTo>
                  <a:lnTo>
                    <a:pt x="3758946" y="401192"/>
                  </a:lnTo>
                  <a:lnTo>
                    <a:pt x="4007612" y="340994"/>
                  </a:lnTo>
                  <a:lnTo>
                    <a:pt x="4271137" y="283082"/>
                  </a:lnTo>
                  <a:lnTo>
                    <a:pt x="4541139" y="225043"/>
                  </a:lnTo>
                  <a:lnTo>
                    <a:pt x="4817364" y="171576"/>
                  </a:lnTo>
                  <a:lnTo>
                    <a:pt x="5091557" y="120395"/>
                  </a:lnTo>
                  <a:lnTo>
                    <a:pt x="5227574" y="98043"/>
                  </a:lnTo>
                  <a:lnTo>
                    <a:pt x="5359400" y="75818"/>
                  </a:lnTo>
                  <a:lnTo>
                    <a:pt x="5491099" y="57912"/>
                  </a:lnTo>
                  <a:lnTo>
                    <a:pt x="5618734" y="40131"/>
                  </a:lnTo>
                  <a:lnTo>
                    <a:pt x="5744083" y="26796"/>
                  </a:lnTo>
                  <a:lnTo>
                    <a:pt x="5863082" y="15620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714755"/>
              <a:ext cx="8723630" cy="1329055"/>
            </a:xfrm>
            <a:custGeom>
              <a:avLst/>
              <a:gdLst/>
              <a:ahLst/>
              <a:cxnLst/>
              <a:rect l="l" t="t" r="r" b="b"/>
              <a:pathLst>
                <a:path w="8723630" h="1329055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6"/>
                  </a:lnTo>
                  <a:lnTo>
                    <a:pt x="874890" y="33401"/>
                  </a:lnTo>
                  <a:lnTo>
                    <a:pt x="762076" y="49022"/>
                  </a:lnTo>
                  <a:lnTo>
                    <a:pt x="659892" y="64643"/>
                  </a:lnTo>
                  <a:lnTo>
                    <a:pt x="564108" y="82550"/>
                  </a:lnTo>
                  <a:lnTo>
                    <a:pt x="478955" y="102616"/>
                  </a:lnTo>
                  <a:lnTo>
                    <a:pt x="398068" y="120396"/>
                  </a:lnTo>
                  <a:lnTo>
                    <a:pt x="327812" y="140462"/>
                  </a:lnTo>
                  <a:lnTo>
                    <a:pt x="206489" y="178435"/>
                  </a:lnTo>
                  <a:lnTo>
                    <a:pt x="157518" y="196215"/>
                  </a:lnTo>
                  <a:lnTo>
                    <a:pt x="51092" y="240792"/>
                  </a:lnTo>
                  <a:lnTo>
                    <a:pt x="0" y="267589"/>
                  </a:lnTo>
                  <a:lnTo>
                    <a:pt x="0" y="1328928"/>
                  </a:lnTo>
                  <a:lnTo>
                    <a:pt x="8719058" y="1328928"/>
                  </a:lnTo>
                  <a:lnTo>
                    <a:pt x="8723376" y="1322197"/>
                  </a:lnTo>
                  <a:lnTo>
                    <a:pt x="8723376" y="849503"/>
                  </a:lnTo>
                  <a:lnTo>
                    <a:pt x="7182231" y="849503"/>
                  </a:lnTo>
                  <a:lnTo>
                    <a:pt x="7043801" y="847344"/>
                  </a:lnTo>
                  <a:lnTo>
                    <a:pt x="6899148" y="842899"/>
                  </a:lnTo>
                  <a:lnTo>
                    <a:pt x="6750050" y="836168"/>
                  </a:lnTo>
                  <a:lnTo>
                    <a:pt x="6594729" y="824992"/>
                  </a:lnTo>
                  <a:lnTo>
                    <a:pt x="6260465" y="791591"/>
                  </a:lnTo>
                  <a:lnTo>
                    <a:pt x="5900674" y="744728"/>
                  </a:lnTo>
                  <a:lnTo>
                    <a:pt x="5709158" y="715772"/>
                  </a:lnTo>
                  <a:lnTo>
                    <a:pt x="5509006" y="682244"/>
                  </a:lnTo>
                  <a:lnTo>
                    <a:pt x="5302631" y="644398"/>
                  </a:lnTo>
                  <a:lnTo>
                    <a:pt x="4861941" y="557403"/>
                  </a:lnTo>
                  <a:lnTo>
                    <a:pt x="4136009" y="394716"/>
                  </a:lnTo>
                  <a:lnTo>
                    <a:pt x="3614547" y="267589"/>
                  </a:lnTo>
                  <a:lnTo>
                    <a:pt x="3122803" y="164973"/>
                  </a:lnTo>
                  <a:lnTo>
                    <a:pt x="2892933" y="124841"/>
                  </a:lnTo>
                  <a:lnTo>
                    <a:pt x="2673604" y="91440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29055">
                  <a:moveTo>
                    <a:pt x="8723376" y="568579"/>
                  </a:moveTo>
                  <a:lnTo>
                    <a:pt x="8638286" y="604266"/>
                  </a:lnTo>
                  <a:lnTo>
                    <a:pt x="8557387" y="635508"/>
                  </a:lnTo>
                  <a:lnTo>
                    <a:pt x="8472170" y="664464"/>
                  </a:lnTo>
                  <a:lnTo>
                    <a:pt x="8295513" y="717931"/>
                  </a:lnTo>
                  <a:lnTo>
                    <a:pt x="8201787" y="742442"/>
                  </a:lnTo>
                  <a:lnTo>
                    <a:pt x="8106029" y="762635"/>
                  </a:lnTo>
                  <a:lnTo>
                    <a:pt x="8005953" y="782701"/>
                  </a:lnTo>
                  <a:lnTo>
                    <a:pt x="7901686" y="800481"/>
                  </a:lnTo>
                  <a:lnTo>
                    <a:pt x="7680325" y="827278"/>
                  </a:lnTo>
                  <a:lnTo>
                    <a:pt x="7441946" y="845058"/>
                  </a:lnTo>
                  <a:lnTo>
                    <a:pt x="7314184" y="849503"/>
                  </a:lnTo>
                  <a:lnTo>
                    <a:pt x="8723376" y="849503"/>
                  </a:lnTo>
                  <a:lnTo>
                    <a:pt x="8723376" y="568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864357" y="718184"/>
            <a:ext cx="3345179" cy="2658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 pitchFamily="18" charset="0"/>
                <a:cs typeface="Times New Roman" pitchFamily="18" charset="0"/>
              </a:rPr>
              <a:t>КОНТАКТНАЯ</a:t>
            </a:r>
            <a:r>
              <a:rPr sz="18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ИНФОРМАЦИЯ: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4370" y="1570482"/>
            <a:ext cx="8125459" cy="1513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Презентация «Бюджет для граждан» к проекту годового отчета об исполнении </a:t>
            </a:r>
            <a:r>
              <a:rPr sz="2000" dirty="0" err="1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2000" spc="14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sz="2000" spc="15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sz="2000" spc="15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spc="150" dirty="0">
                <a:latin typeface="Times New Roman" pitchFamily="18" charset="0"/>
                <a:cs typeface="Times New Roman" pitchFamily="18" charset="0"/>
              </a:rPr>
              <a:t>Белоичанского сельсовета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Беловского района Курской </a:t>
            </a:r>
            <a:r>
              <a:rPr sz="2000" dirty="0" err="1"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sz="2000" spc="28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2000" spc="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sz="2000" spc="2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sz="2000" spc="2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подготовлена </a:t>
            </a:r>
            <a:r>
              <a:rPr sz="2000" dirty="0" err="1">
                <a:latin typeface="Times New Roman" pitchFamily="18" charset="0"/>
                <a:cs typeface="Times New Roman" pitchFamily="18" charset="0"/>
              </a:rPr>
              <a:t>администрацией</a:t>
            </a:r>
            <a:r>
              <a:rPr sz="2000" spc="50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509" dirty="0">
                <a:latin typeface="Times New Roman" pitchFamily="18" charset="0"/>
                <a:cs typeface="Times New Roman" pitchFamily="18" charset="0"/>
              </a:rPr>
              <a:t>Беличанского сельсовета Беловского района Курской области.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8378" y="3094736"/>
            <a:ext cx="4144010" cy="294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9600" algn="l"/>
                <a:tab pos="1868805" algn="l"/>
                <a:tab pos="2433320" algn="l"/>
              </a:tabLst>
            </a:pPr>
            <a:r>
              <a:rPr sz="2000" spc="-25" dirty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надеемся,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представленная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59782" y="3094736"/>
            <a:ext cx="1375410" cy="294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 pitchFamily="18" charset="0"/>
                <a:cs typeface="Times New Roman" pitchFamily="18" charset="0"/>
              </a:rPr>
              <a:t>информация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11595" y="3094736"/>
            <a:ext cx="1068070" cy="294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 pitchFamily="18" charset="0"/>
                <a:cs typeface="Times New Roman" pitchFamily="18" charset="0"/>
              </a:rPr>
              <a:t>оказалась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55179" y="3094736"/>
            <a:ext cx="945515" cy="294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8645" algn="l"/>
              </a:tabLst>
            </a:pPr>
            <a:r>
              <a:rPr sz="2000" spc="-25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вас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4370" y="3399535"/>
            <a:ext cx="4720590" cy="294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5865" algn="l"/>
                <a:tab pos="1530350" algn="l"/>
                <a:tab pos="3039745" algn="l"/>
                <a:tab pos="3782060" algn="l"/>
              </a:tabLst>
            </a:pP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полезной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интересной.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Свои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вопросы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59653" y="3399535"/>
            <a:ext cx="3239770" cy="294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8455" algn="l"/>
                <a:tab pos="1952625" algn="l"/>
                <a:tab pos="2434590" algn="l"/>
              </a:tabLst>
            </a:pPr>
            <a:r>
              <a:rPr sz="2000" spc="-5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предложения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вы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можете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4370" y="3704335"/>
            <a:ext cx="8126095" cy="242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1610" algn="l"/>
                <a:tab pos="1905635" algn="l"/>
                <a:tab pos="3978275" algn="l"/>
                <a:tab pos="5603240" algn="l"/>
                <a:tab pos="6984365" algn="l"/>
              </a:tabLst>
            </a:pPr>
            <a:r>
              <a:rPr sz="2000" spc="-10" dirty="0">
                <a:latin typeface="Times New Roman" pitchFamily="18" charset="0"/>
                <a:cs typeface="Times New Roman" pitchFamily="18" charset="0"/>
              </a:rPr>
              <a:t>направить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администрацию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Беличанского сельсовета Беловского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20" dirty="0">
                <a:latin typeface="Times New Roman" pitchFamily="18" charset="0"/>
                <a:cs typeface="Times New Roman" pitchFamily="18" charset="0"/>
              </a:rPr>
              <a:t>Курской </a:t>
            </a:r>
            <a:r>
              <a:rPr sz="2000" spc="-10" dirty="0" err="1"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: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65100" indent="-152400">
              <a:lnSpc>
                <a:spcPct val="100000"/>
              </a:lnSpc>
              <a:spcBef>
                <a:spcPts val="0"/>
              </a:spcBef>
              <a:buChar char="•"/>
              <a:tabLst>
                <a:tab pos="165100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телефону: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(8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47149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0" dirty="0">
                <a:latin typeface="Times New Roman" pitchFamily="18" charset="0"/>
                <a:cs typeface="Times New Roman" pitchFamily="18" charset="0"/>
              </a:rPr>
              <a:t>3-94-47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,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письмом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почте: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5" dirty="0">
                <a:latin typeface="Times New Roman" pitchFamily="18" charset="0"/>
                <a:cs typeface="Times New Roman" pitchFamily="18" charset="0"/>
              </a:rPr>
              <a:t>307906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65" dirty="0">
                <a:latin typeface="Times New Roman" pitchFamily="18" charset="0"/>
                <a:cs typeface="Times New Roman" pitchFamily="18" charset="0"/>
              </a:rPr>
              <a:t>Курская </a:t>
            </a:r>
            <a:r>
              <a:rPr sz="2000" dirty="0" err="1">
                <a:latin typeface="Times New Roman" pitchFamily="18" charset="0"/>
                <a:cs typeface="Times New Roman" pitchFamily="18" charset="0"/>
              </a:rPr>
              <a:t>область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0" dirty="0">
                <a:latin typeface="Times New Roman" pitchFamily="18" charset="0"/>
                <a:cs typeface="Times New Roman" pitchFamily="18" charset="0"/>
              </a:rPr>
              <a:t>Беловский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район, </a:t>
            </a: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с.Белица,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ул.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5" dirty="0">
                <a:latin typeface="Times New Roman" pitchFamily="18" charset="0"/>
                <a:cs typeface="Times New Roman" pitchFamily="18" charset="0"/>
              </a:rPr>
              <a:t>Советская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д.</a:t>
            </a: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28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электронный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mail: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5" dirty="0">
                <a:latin typeface="Times New Roman" pitchFamily="18" charset="0"/>
                <a:cs typeface="Times New Roman" pitchFamily="18" charset="0"/>
              </a:rPr>
              <a:t>belica46@reg-kursk.ru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Режим</a:t>
            </a:r>
            <a:r>
              <a:rPr sz="2000" spc="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работы:</a:t>
            </a:r>
            <a:r>
              <a:rPr sz="2000" spc="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понедельник,</a:t>
            </a:r>
            <a:r>
              <a:rPr sz="2000" spc="3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четверг:</a:t>
            </a:r>
            <a:r>
              <a:rPr sz="2000" spc="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spc="3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9.00</a:t>
            </a:r>
            <a:r>
              <a:rPr sz="2000" spc="3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2000" spc="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17.00</a:t>
            </a:r>
            <a:r>
              <a:rPr sz="2000" spc="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часов,</a:t>
            </a:r>
            <a:r>
              <a:rPr sz="2000" spc="3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перерыв</a:t>
            </a:r>
            <a:r>
              <a:rPr sz="2000" spc="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с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13.00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14,00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часов,</a:t>
            </a:r>
            <a:r>
              <a:rPr sz="2000" spc="45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выходные: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суббота,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воскресенье.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07830"/>
            <a:ext cx="9144000" cy="6350551"/>
            <a:chOff x="0" y="507830"/>
            <a:chExt cx="9144000" cy="6350551"/>
          </a:xfrm>
        </p:grpSpPr>
        <p:pic>
          <p:nvPicPr>
            <p:cNvPr id="3" name="object 3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507830"/>
              <a:ext cx="9144000" cy="63501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050536"/>
              <a:ext cx="3572510" cy="1807845"/>
            </a:xfrm>
            <a:custGeom>
              <a:avLst/>
              <a:gdLst/>
              <a:ahLst/>
              <a:cxnLst/>
              <a:rect l="l" t="t" r="r" b="b"/>
              <a:pathLst>
                <a:path w="3572510" h="1807845">
                  <a:moveTo>
                    <a:pt x="2043049" y="0"/>
                  </a:moveTo>
                  <a:lnTo>
                    <a:pt x="0" y="0"/>
                  </a:lnTo>
                  <a:lnTo>
                    <a:pt x="0" y="1807460"/>
                  </a:lnTo>
                  <a:lnTo>
                    <a:pt x="3572254" y="1807460"/>
                  </a:lnTo>
                  <a:lnTo>
                    <a:pt x="2043049" y="0"/>
                  </a:lnTo>
                  <a:close/>
                </a:path>
              </a:pathLst>
            </a:custGeom>
            <a:solidFill>
              <a:srgbClr val="F86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050536"/>
              <a:ext cx="9144000" cy="1807845"/>
            </a:xfrm>
            <a:custGeom>
              <a:avLst/>
              <a:gdLst/>
              <a:ahLst/>
              <a:cxnLst/>
              <a:rect l="l" t="t" r="r" b="b"/>
              <a:pathLst>
                <a:path w="9144000" h="1807845">
                  <a:moveTo>
                    <a:pt x="2038223" y="0"/>
                  </a:moveTo>
                  <a:lnTo>
                    <a:pt x="0" y="1804764"/>
                  </a:lnTo>
                  <a:lnTo>
                    <a:pt x="0" y="1807460"/>
                  </a:lnTo>
                  <a:lnTo>
                    <a:pt x="9143999" y="1807460"/>
                  </a:lnTo>
                  <a:lnTo>
                    <a:pt x="9143999" y="888"/>
                  </a:lnTo>
                  <a:lnTo>
                    <a:pt x="2038223" y="0"/>
                  </a:lnTo>
                  <a:close/>
                </a:path>
              </a:pathLst>
            </a:custGeom>
            <a:solidFill>
              <a:srgbClr val="08A0D9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619755" y="3768076"/>
              <a:ext cx="4578858" cy="10733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506723" y="2892211"/>
              <a:ext cx="2846070" cy="87548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185160" y="765047"/>
              <a:ext cx="2267712" cy="18699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2781300"/>
            <a:chOff x="211836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28600" y="228600"/>
              <a:ext cx="8695944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2" y="1824227"/>
              <a:ext cx="2877820" cy="715010"/>
            </a:xfrm>
            <a:custGeom>
              <a:avLst/>
              <a:gdLst/>
              <a:ahLst/>
              <a:cxnLst/>
              <a:rect l="l" t="t" r="r" b="b"/>
              <a:pathLst>
                <a:path w="2877820" h="71501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6"/>
                  </a:lnTo>
                  <a:lnTo>
                    <a:pt x="2626360" y="42418"/>
                  </a:lnTo>
                  <a:lnTo>
                    <a:pt x="2371216" y="91567"/>
                  </a:lnTo>
                  <a:lnTo>
                    <a:pt x="2103246" y="149606"/>
                  </a:lnTo>
                  <a:lnTo>
                    <a:pt x="1822449" y="216662"/>
                  </a:lnTo>
                  <a:lnTo>
                    <a:pt x="1565147" y="281432"/>
                  </a:lnTo>
                  <a:lnTo>
                    <a:pt x="842137" y="444500"/>
                  </a:lnTo>
                  <a:lnTo>
                    <a:pt x="621029" y="489204"/>
                  </a:lnTo>
                  <a:lnTo>
                    <a:pt x="199897" y="567309"/>
                  </a:lnTo>
                  <a:lnTo>
                    <a:pt x="0" y="600837"/>
                  </a:lnTo>
                  <a:lnTo>
                    <a:pt x="270128" y="638810"/>
                  </a:lnTo>
                  <a:lnTo>
                    <a:pt x="397637" y="654431"/>
                  </a:lnTo>
                  <a:lnTo>
                    <a:pt x="644397" y="681227"/>
                  </a:lnTo>
                  <a:lnTo>
                    <a:pt x="874013" y="699135"/>
                  </a:lnTo>
                  <a:lnTo>
                    <a:pt x="984631" y="705866"/>
                  </a:lnTo>
                  <a:lnTo>
                    <a:pt x="1093089" y="710311"/>
                  </a:lnTo>
                  <a:lnTo>
                    <a:pt x="1297177" y="714756"/>
                  </a:lnTo>
                  <a:lnTo>
                    <a:pt x="1395094" y="714756"/>
                  </a:lnTo>
                  <a:lnTo>
                    <a:pt x="1584324" y="710311"/>
                  </a:lnTo>
                  <a:lnTo>
                    <a:pt x="1673606" y="705866"/>
                  </a:lnTo>
                  <a:lnTo>
                    <a:pt x="1843786" y="692404"/>
                  </a:lnTo>
                  <a:lnTo>
                    <a:pt x="1926716" y="683513"/>
                  </a:lnTo>
                  <a:lnTo>
                    <a:pt x="2084069" y="661162"/>
                  </a:lnTo>
                  <a:lnTo>
                    <a:pt x="2232914" y="634364"/>
                  </a:lnTo>
                  <a:lnTo>
                    <a:pt x="2373248" y="603123"/>
                  </a:lnTo>
                  <a:lnTo>
                    <a:pt x="2507234" y="567309"/>
                  </a:lnTo>
                  <a:lnTo>
                    <a:pt x="2634868" y="527176"/>
                  </a:lnTo>
                  <a:lnTo>
                    <a:pt x="2756153" y="482473"/>
                  </a:lnTo>
                  <a:lnTo>
                    <a:pt x="2873120" y="435610"/>
                  </a:lnTo>
                  <a:lnTo>
                    <a:pt x="2877312" y="433324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6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23" y="0"/>
                  </a:moveTo>
                  <a:lnTo>
                    <a:pt x="684530" y="0"/>
                  </a:lnTo>
                  <a:lnTo>
                    <a:pt x="527176" y="4445"/>
                  </a:lnTo>
                  <a:lnTo>
                    <a:pt x="380492" y="11175"/>
                  </a:lnTo>
                  <a:lnTo>
                    <a:pt x="244475" y="22351"/>
                  </a:lnTo>
                  <a:lnTo>
                    <a:pt x="116967" y="35687"/>
                  </a:lnTo>
                  <a:lnTo>
                    <a:pt x="0" y="53593"/>
                  </a:lnTo>
                  <a:lnTo>
                    <a:pt x="333756" y="96012"/>
                  </a:lnTo>
                  <a:lnTo>
                    <a:pt x="693039" y="156210"/>
                  </a:lnTo>
                  <a:lnTo>
                    <a:pt x="1077848" y="234314"/>
                  </a:lnTo>
                  <a:lnTo>
                    <a:pt x="1281938" y="279018"/>
                  </a:lnTo>
                  <a:lnTo>
                    <a:pt x="1866519" y="421893"/>
                  </a:lnTo>
                  <a:lnTo>
                    <a:pt x="2559558" y="575817"/>
                  </a:lnTo>
                  <a:lnTo>
                    <a:pt x="2723260" y="607060"/>
                  </a:lnTo>
                  <a:lnTo>
                    <a:pt x="2878455" y="638301"/>
                  </a:lnTo>
                  <a:lnTo>
                    <a:pt x="3031490" y="667385"/>
                  </a:lnTo>
                  <a:lnTo>
                    <a:pt x="3324859" y="716534"/>
                  </a:lnTo>
                  <a:lnTo>
                    <a:pt x="3465195" y="738759"/>
                  </a:lnTo>
                  <a:lnTo>
                    <a:pt x="3733038" y="774446"/>
                  </a:lnTo>
                  <a:lnTo>
                    <a:pt x="3986022" y="805688"/>
                  </a:lnTo>
                  <a:lnTo>
                    <a:pt x="4107179" y="816863"/>
                  </a:lnTo>
                  <a:lnTo>
                    <a:pt x="4336796" y="834771"/>
                  </a:lnTo>
                  <a:lnTo>
                    <a:pt x="4447413" y="841501"/>
                  </a:lnTo>
                  <a:lnTo>
                    <a:pt x="4659884" y="850391"/>
                  </a:lnTo>
                  <a:lnTo>
                    <a:pt x="4857623" y="850391"/>
                  </a:lnTo>
                  <a:lnTo>
                    <a:pt x="5044694" y="845947"/>
                  </a:lnTo>
                  <a:lnTo>
                    <a:pt x="5133975" y="841501"/>
                  </a:lnTo>
                  <a:lnTo>
                    <a:pt x="5221224" y="834771"/>
                  </a:lnTo>
                  <a:lnTo>
                    <a:pt x="5467731" y="807974"/>
                  </a:lnTo>
                  <a:lnTo>
                    <a:pt x="5544312" y="796798"/>
                  </a:lnTo>
                  <a:lnTo>
                    <a:pt x="5297678" y="765555"/>
                  </a:lnTo>
                  <a:lnTo>
                    <a:pt x="5036185" y="727583"/>
                  </a:lnTo>
                  <a:lnTo>
                    <a:pt x="4468622" y="629412"/>
                  </a:lnTo>
                  <a:lnTo>
                    <a:pt x="4160393" y="566927"/>
                  </a:lnTo>
                  <a:lnTo>
                    <a:pt x="3835146" y="497713"/>
                  </a:lnTo>
                  <a:lnTo>
                    <a:pt x="2850769" y="263398"/>
                  </a:lnTo>
                  <a:lnTo>
                    <a:pt x="2582926" y="205359"/>
                  </a:lnTo>
                  <a:lnTo>
                    <a:pt x="2327783" y="156210"/>
                  </a:lnTo>
                  <a:lnTo>
                    <a:pt x="2204593" y="133858"/>
                  </a:lnTo>
                  <a:lnTo>
                    <a:pt x="2083308" y="113791"/>
                  </a:lnTo>
                  <a:lnTo>
                    <a:pt x="1966468" y="96012"/>
                  </a:lnTo>
                  <a:lnTo>
                    <a:pt x="1628394" y="51308"/>
                  </a:lnTo>
                  <a:lnTo>
                    <a:pt x="1417955" y="31241"/>
                  </a:lnTo>
                  <a:lnTo>
                    <a:pt x="1220216" y="15621"/>
                  </a:lnTo>
                  <a:lnTo>
                    <a:pt x="1031113" y="4445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695450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1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2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7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9"/>
                  </a:lnTo>
                  <a:lnTo>
                    <a:pt x="2259965" y="102997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2"/>
                  </a:lnTo>
                  <a:lnTo>
                    <a:pt x="3250692" y="254635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8"/>
                  </a:lnTo>
                </a:path>
                <a:path w="6088380" h="788035">
                  <a:moveTo>
                    <a:pt x="2781299" y="652272"/>
                  </a:moveTo>
                  <a:lnTo>
                    <a:pt x="2876931" y="625475"/>
                  </a:lnTo>
                  <a:lnTo>
                    <a:pt x="3138423" y="556260"/>
                  </a:lnTo>
                  <a:lnTo>
                    <a:pt x="3319018" y="509270"/>
                  </a:lnTo>
                  <a:lnTo>
                    <a:pt x="3527298" y="457962"/>
                  </a:lnTo>
                  <a:lnTo>
                    <a:pt x="3758946" y="402082"/>
                  </a:lnTo>
                  <a:lnTo>
                    <a:pt x="4007612" y="341757"/>
                  </a:lnTo>
                  <a:lnTo>
                    <a:pt x="4271137" y="283717"/>
                  </a:lnTo>
                  <a:lnTo>
                    <a:pt x="4541139" y="225551"/>
                  </a:lnTo>
                  <a:lnTo>
                    <a:pt x="4817364" y="171958"/>
                  </a:lnTo>
                  <a:lnTo>
                    <a:pt x="5091557" y="120650"/>
                  </a:lnTo>
                  <a:lnTo>
                    <a:pt x="5227574" y="98298"/>
                  </a:lnTo>
                  <a:lnTo>
                    <a:pt x="5359400" y="75946"/>
                  </a:lnTo>
                  <a:lnTo>
                    <a:pt x="5491099" y="58038"/>
                  </a:lnTo>
                  <a:lnTo>
                    <a:pt x="5618734" y="40259"/>
                  </a:lnTo>
                  <a:lnTo>
                    <a:pt x="5744083" y="26797"/>
                  </a:lnTo>
                  <a:lnTo>
                    <a:pt x="5863082" y="15621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1679447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4"/>
                  </a:lnTo>
                  <a:lnTo>
                    <a:pt x="1121791" y="11175"/>
                  </a:lnTo>
                  <a:lnTo>
                    <a:pt x="874890" y="33527"/>
                  </a:lnTo>
                  <a:lnTo>
                    <a:pt x="762076" y="49149"/>
                  </a:lnTo>
                  <a:lnTo>
                    <a:pt x="659892" y="64769"/>
                  </a:lnTo>
                  <a:lnTo>
                    <a:pt x="564108" y="82550"/>
                  </a:lnTo>
                  <a:lnTo>
                    <a:pt x="478955" y="102742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89" y="178562"/>
                  </a:lnTo>
                  <a:lnTo>
                    <a:pt x="157518" y="196468"/>
                  </a:lnTo>
                  <a:lnTo>
                    <a:pt x="51092" y="241046"/>
                  </a:lnTo>
                  <a:lnTo>
                    <a:pt x="12776" y="261238"/>
                  </a:lnTo>
                  <a:lnTo>
                    <a:pt x="0" y="267842"/>
                  </a:lnTo>
                  <a:lnTo>
                    <a:pt x="0" y="1330452"/>
                  </a:lnTo>
                  <a:lnTo>
                    <a:pt x="8719058" y="1330452"/>
                  </a:lnTo>
                  <a:lnTo>
                    <a:pt x="8723376" y="1323721"/>
                  </a:lnTo>
                  <a:lnTo>
                    <a:pt x="8723376" y="850518"/>
                  </a:lnTo>
                  <a:lnTo>
                    <a:pt x="7182231" y="850518"/>
                  </a:lnTo>
                  <a:lnTo>
                    <a:pt x="7043801" y="848232"/>
                  </a:lnTo>
                  <a:lnTo>
                    <a:pt x="6899148" y="843788"/>
                  </a:lnTo>
                  <a:lnTo>
                    <a:pt x="6750050" y="837056"/>
                  </a:lnTo>
                  <a:lnTo>
                    <a:pt x="6594729" y="826007"/>
                  </a:lnTo>
                  <a:lnTo>
                    <a:pt x="6260465" y="792479"/>
                  </a:lnTo>
                  <a:lnTo>
                    <a:pt x="5900674" y="745616"/>
                  </a:lnTo>
                  <a:lnTo>
                    <a:pt x="5709158" y="716534"/>
                  </a:lnTo>
                  <a:lnTo>
                    <a:pt x="5509006" y="683132"/>
                  </a:lnTo>
                  <a:lnTo>
                    <a:pt x="5302631" y="645160"/>
                  </a:lnTo>
                  <a:lnTo>
                    <a:pt x="4861941" y="558038"/>
                  </a:lnTo>
                  <a:lnTo>
                    <a:pt x="4387215" y="453136"/>
                  </a:lnTo>
                  <a:lnTo>
                    <a:pt x="4136009" y="395097"/>
                  </a:lnTo>
                  <a:lnTo>
                    <a:pt x="3614547" y="267842"/>
                  </a:lnTo>
                  <a:lnTo>
                    <a:pt x="3122803" y="165226"/>
                  </a:lnTo>
                  <a:lnTo>
                    <a:pt x="2892933" y="124967"/>
                  </a:lnTo>
                  <a:lnTo>
                    <a:pt x="2673604" y="91566"/>
                  </a:lnTo>
                  <a:lnTo>
                    <a:pt x="2462911" y="62484"/>
                  </a:lnTo>
                  <a:lnTo>
                    <a:pt x="2262759" y="40131"/>
                  </a:lnTo>
                  <a:lnTo>
                    <a:pt x="2073402" y="22351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30960">
                  <a:moveTo>
                    <a:pt x="8723376" y="569213"/>
                  </a:moveTo>
                  <a:lnTo>
                    <a:pt x="8638286" y="604901"/>
                  </a:lnTo>
                  <a:lnTo>
                    <a:pt x="8557387" y="636142"/>
                  </a:lnTo>
                  <a:lnTo>
                    <a:pt x="8472170" y="665226"/>
                  </a:lnTo>
                  <a:lnTo>
                    <a:pt x="8295513" y="718819"/>
                  </a:lnTo>
                  <a:lnTo>
                    <a:pt x="8201787" y="743330"/>
                  </a:lnTo>
                  <a:lnTo>
                    <a:pt x="8005953" y="783589"/>
                  </a:lnTo>
                  <a:lnTo>
                    <a:pt x="7901686" y="801369"/>
                  </a:lnTo>
                  <a:lnTo>
                    <a:pt x="7680325" y="828166"/>
                  </a:lnTo>
                  <a:lnTo>
                    <a:pt x="7441946" y="846074"/>
                  </a:lnTo>
                  <a:lnTo>
                    <a:pt x="7314184" y="850518"/>
                  </a:lnTo>
                  <a:lnTo>
                    <a:pt x="8723376" y="850518"/>
                  </a:lnTo>
                  <a:lnTo>
                    <a:pt x="8723376" y="5692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18540" y="1946274"/>
            <a:ext cx="7766684" cy="3738116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algn="just">
              <a:lnSpc>
                <a:spcPts val="2100"/>
              </a:lnSpc>
              <a:spcBef>
                <a:spcPts val="600"/>
              </a:spcBef>
            </a:pP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Представляем</a:t>
            </a:r>
            <a:r>
              <a:rPr sz="2200" spc="-4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вашему</a:t>
            </a:r>
            <a:r>
              <a:rPr sz="2200" spc="-3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вниманию</a:t>
            </a:r>
            <a:r>
              <a:rPr sz="2200" spc="-4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pc="-4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sz="2200" dirty="0" err="1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  <a:r>
              <a:rPr lang="ru-RU"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200" spc="-4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sz="2200" spc="-5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исполнении</a:t>
            </a:r>
            <a:r>
              <a:rPr sz="2200" spc="-4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sz="2200" spc="6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sz="2200" spc="5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pc="50" dirty="0" smtClean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Беличанского </a:t>
            </a:r>
            <a:r>
              <a:rPr lang="ru-RU" sz="2200" spc="5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сельсовета </a:t>
            </a:r>
            <a:r>
              <a:rPr sz="2200" spc="-25" dirty="0" err="1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2200" spc="-2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smtClean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200" dirty="0" smtClean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sz="2200" spc="-90" dirty="0" smtClean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sz="2200" spc="-5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spc="-7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рамках</a:t>
            </a:r>
            <a:r>
              <a:rPr sz="2200" spc="-6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sz="2200" spc="-5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2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«Бюджет</a:t>
            </a:r>
            <a:r>
              <a:rPr sz="2200" spc="-6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200" spc="-5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граждан».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marL="12700" indent="913765" algn="just">
              <a:lnSpc>
                <a:spcPct val="80000"/>
              </a:lnSpc>
              <a:spcBef>
                <a:spcPts val="550"/>
              </a:spcBef>
            </a:pP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«Бюджет</a:t>
            </a:r>
            <a:r>
              <a:rPr sz="2200" spc="4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200" spc="4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граждан»</a:t>
            </a:r>
            <a:r>
              <a:rPr sz="2200" spc="4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предназначен,</a:t>
            </a:r>
            <a:r>
              <a:rPr sz="2200" spc="4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прежде</a:t>
            </a:r>
            <a:r>
              <a:rPr sz="2200" spc="4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всего,</a:t>
            </a:r>
            <a:r>
              <a:rPr sz="2200" spc="5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2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жителей,</a:t>
            </a:r>
            <a:r>
              <a:rPr sz="2200" spc="16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2200" spc="17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обладающих</a:t>
            </a:r>
            <a:r>
              <a:rPr sz="2200" spc="17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специальными</a:t>
            </a:r>
            <a:r>
              <a:rPr sz="2200" spc="17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знаниями</a:t>
            </a:r>
            <a:r>
              <a:rPr sz="2200" spc="16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spc="16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spc="-1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бюджетного</a:t>
            </a:r>
            <a:r>
              <a:rPr sz="2200" spc="27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законодательства.</a:t>
            </a:r>
            <a:r>
              <a:rPr sz="2200" spc="27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Информация,</a:t>
            </a:r>
            <a:r>
              <a:rPr sz="2200" spc="27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представленная</a:t>
            </a:r>
            <a:r>
              <a:rPr sz="2200" spc="27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данной</a:t>
            </a:r>
            <a:r>
              <a:rPr sz="2200" spc="33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презентации,</a:t>
            </a:r>
            <a:r>
              <a:rPr sz="2200" spc="34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знакомит</a:t>
            </a:r>
            <a:r>
              <a:rPr sz="2200" spc="33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жителей</a:t>
            </a:r>
            <a:r>
              <a:rPr sz="2200" spc="34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200" spc="33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sz="2200" spc="-1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характеристиками</a:t>
            </a:r>
            <a:r>
              <a:rPr sz="2200" spc="31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2200" spc="31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2200" spc="31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200" spc="31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результатами</a:t>
            </a:r>
            <a:r>
              <a:rPr sz="2200" spc="32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spc="-2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sz="2200" spc="-1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исполнения</a:t>
            </a:r>
            <a:r>
              <a:rPr sz="2200" spc="-1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2200" spc="-8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прошедший</a:t>
            </a:r>
            <a:r>
              <a:rPr sz="2200" spc="-8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2200" spc="-9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текущего</a:t>
            </a:r>
            <a:r>
              <a:rPr sz="2200" spc="-7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marL="12700" indent="913765" algn="just">
              <a:lnSpc>
                <a:spcPct val="80000"/>
              </a:lnSpc>
              <a:spcBef>
                <a:spcPts val="525"/>
              </a:spcBef>
            </a:pP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Надеемся,</a:t>
            </a:r>
            <a:r>
              <a:rPr sz="2200" spc="64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2200" spc="64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представление</a:t>
            </a:r>
            <a:r>
              <a:rPr sz="2200" spc="64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2200" spc="63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200" spc="64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процесса</a:t>
            </a:r>
            <a:r>
              <a:rPr sz="2200" spc="13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spc="13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понятной</a:t>
            </a:r>
            <a:r>
              <a:rPr sz="2200" spc="12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200" spc="13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жителей</a:t>
            </a:r>
            <a:r>
              <a:rPr sz="2200" spc="13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форме</a:t>
            </a:r>
            <a:r>
              <a:rPr sz="2200" spc="135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повысит</a:t>
            </a:r>
            <a:r>
              <a:rPr sz="2200" spc="13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spc="-1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общественного</a:t>
            </a:r>
            <a:r>
              <a:rPr sz="2200" spc="509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sz="2200" spc="509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sz="2200" spc="509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spc="509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бюджетном</a:t>
            </a:r>
            <a:r>
              <a:rPr sz="2200" spc="509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spc="-1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процессе муниципального</a:t>
            </a:r>
            <a:r>
              <a:rPr sz="2200" spc="-10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образования.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>
            <a:spLocks noGrp="1" noEditPoints="1"/>
          </p:cNvSpPr>
          <p:nvPr>
            <p:ph type="title"/>
          </p:nvPr>
        </p:nvSpPr>
        <p:spPr>
          <a:xfrm>
            <a:off x="556360" y="206451"/>
            <a:ext cx="7978039" cy="1438751"/>
          </a:xfrm>
        </p:spPr>
        <p:txBody>
          <a:bodyPr vert="horz" wrap="square" lIns="0" tIns="13335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00"/>
              </a:spcBef>
            </a:pPr>
            <a:r>
              <a:rPr sz="3200" b="1" spc="-2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Уважаемые</a:t>
            </a:r>
            <a:r>
              <a:rPr sz="3200" b="1" spc="-10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 err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жители</a:t>
            </a:r>
            <a:r>
              <a:rPr sz="3200" b="1" spc="-4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4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pc="-4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3200" b="1" spc="-10" dirty="0" err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sz="32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sz="3200" b="1" spc="-1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1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pc="-1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-12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Беличанского </a:t>
            </a:r>
            <a:r>
              <a:rPr lang="ru-RU" sz="3200" b="1" spc="-1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сельсовета!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2781300"/>
            <a:chOff x="211836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28600" y="228600"/>
              <a:ext cx="8695944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2" y="1824227"/>
              <a:ext cx="2877820" cy="715010"/>
            </a:xfrm>
            <a:custGeom>
              <a:avLst/>
              <a:gdLst/>
              <a:ahLst/>
              <a:cxnLst/>
              <a:rect l="l" t="t" r="r" b="b"/>
              <a:pathLst>
                <a:path w="2877820" h="71501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6"/>
                  </a:lnTo>
                  <a:lnTo>
                    <a:pt x="2626360" y="42418"/>
                  </a:lnTo>
                  <a:lnTo>
                    <a:pt x="2371216" y="91567"/>
                  </a:lnTo>
                  <a:lnTo>
                    <a:pt x="2103246" y="149606"/>
                  </a:lnTo>
                  <a:lnTo>
                    <a:pt x="1822449" y="216662"/>
                  </a:lnTo>
                  <a:lnTo>
                    <a:pt x="1565147" y="281432"/>
                  </a:lnTo>
                  <a:lnTo>
                    <a:pt x="842137" y="444500"/>
                  </a:lnTo>
                  <a:lnTo>
                    <a:pt x="621029" y="489204"/>
                  </a:lnTo>
                  <a:lnTo>
                    <a:pt x="199897" y="567309"/>
                  </a:lnTo>
                  <a:lnTo>
                    <a:pt x="0" y="600837"/>
                  </a:lnTo>
                  <a:lnTo>
                    <a:pt x="270128" y="638810"/>
                  </a:lnTo>
                  <a:lnTo>
                    <a:pt x="397637" y="654431"/>
                  </a:lnTo>
                  <a:lnTo>
                    <a:pt x="644397" y="681227"/>
                  </a:lnTo>
                  <a:lnTo>
                    <a:pt x="874013" y="699135"/>
                  </a:lnTo>
                  <a:lnTo>
                    <a:pt x="984631" y="705866"/>
                  </a:lnTo>
                  <a:lnTo>
                    <a:pt x="1093089" y="710311"/>
                  </a:lnTo>
                  <a:lnTo>
                    <a:pt x="1297177" y="714756"/>
                  </a:lnTo>
                  <a:lnTo>
                    <a:pt x="1395094" y="714756"/>
                  </a:lnTo>
                  <a:lnTo>
                    <a:pt x="1584324" y="710311"/>
                  </a:lnTo>
                  <a:lnTo>
                    <a:pt x="1673606" y="705866"/>
                  </a:lnTo>
                  <a:lnTo>
                    <a:pt x="1843786" y="692404"/>
                  </a:lnTo>
                  <a:lnTo>
                    <a:pt x="1926716" y="683513"/>
                  </a:lnTo>
                  <a:lnTo>
                    <a:pt x="2084069" y="661162"/>
                  </a:lnTo>
                  <a:lnTo>
                    <a:pt x="2232914" y="634364"/>
                  </a:lnTo>
                  <a:lnTo>
                    <a:pt x="2373248" y="603123"/>
                  </a:lnTo>
                  <a:lnTo>
                    <a:pt x="2507234" y="567309"/>
                  </a:lnTo>
                  <a:lnTo>
                    <a:pt x="2634868" y="527176"/>
                  </a:lnTo>
                  <a:lnTo>
                    <a:pt x="2756153" y="482473"/>
                  </a:lnTo>
                  <a:lnTo>
                    <a:pt x="2873120" y="435610"/>
                  </a:lnTo>
                  <a:lnTo>
                    <a:pt x="2877312" y="433324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6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23" y="0"/>
                  </a:moveTo>
                  <a:lnTo>
                    <a:pt x="684530" y="0"/>
                  </a:lnTo>
                  <a:lnTo>
                    <a:pt x="527176" y="4445"/>
                  </a:lnTo>
                  <a:lnTo>
                    <a:pt x="380492" y="11175"/>
                  </a:lnTo>
                  <a:lnTo>
                    <a:pt x="244475" y="22351"/>
                  </a:lnTo>
                  <a:lnTo>
                    <a:pt x="116967" y="35687"/>
                  </a:lnTo>
                  <a:lnTo>
                    <a:pt x="0" y="53593"/>
                  </a:lnTo>
                  <a:lnTo>
                    <a:pt x="333756" y="96012"/>
                  </a:lnTo>
                  <a:lnTo>
                    <a:pt x="693039" y="156210"/>
                  </a:lnTo>
                  <a:lnTo>
                    <a:pt x="1077848" y="234314"/>
                  </a:lnTo>
                  <a:lnTo>
                    <a:pt x="1281938" y="279018"/>
                  </a:lnTo>
                  <a:lnTo>
                    <a:pt x="1866519" y="421893"/>
                  </a:lnTo>
                  <a:lnTo>
                    <a:pt x="2559558" y="575817"/>
                  </a:lnTo>
                  <a:lnTo>
                    <a:pt x="2723260" y="607060"/>
                  </a:lnTo>
                  <a:lnTo>
                    <a:pt x="2878455" y="638301"/>
                  </a:lnTo>
                  <a:lnTo>
                    <a:pt x="3031490" y="667385"/>
                  </a:lnTo>
                  <a:lnTo>
                    <a:pt x="3324859" y="716534"/>
                  </a:lnTo>
                  <a:lnTo>
                    <a:pt x="3465195" y="738759"/>
                  </a:lnTo>
                  <a:lnTo>
                    <a:pt x="3733038" y="774446"/>
                  </a:lnTo>
                  <a:lnTo>
                    <a:pt x="3986022" y="805688"/>
                  </a:lnTo>
                  <a:lnTo>
                    <a:pt x="4107179" y="816863"/>
                  </a:lnTo>
                  <a:lnTo>
                    <a:pt x="4336796" y="834771"/>
                  </a:lnTo>
                  <a:lnTo>
                    <a:pt x="4447413" y="841501"/>
                  </a:lnTo>
                  <a:lnTo>
                    <a:pt x="4659884" y="850391"/>
                  </a:lnTo>
                  <a:lnTo>
                    <a:pt x="4857623" y="850391"/>
                  </a:lnTo>
                  <a:lnTo>
                    <a:pt x="5044694" y="845947"/>
                  </a:lnTo>
                  <a:lnTo>
                    <a:pt x="5133975" y="841501"/>
                  </a:lnTo>
                  <a:lnTo>
                    <a:pt x="5221224" y="834771"/>
                  </a:lnTo>
                  <a:lnTo>
                    <a:pt x="5467731" y="807974"/>
                  </a:lnTo>
                  <a:lnTo>
                    <a:pt x="5544312" y="796798"/>
                  </a:lnTo>
                  <a:lnTo>
                    <a:pt x="5297678" y="765555"/>
                  </a:lnTo>
                  <a:lnTo>
                    <a:pt x="5036185" y="727583"/>
                  </a:lnTo>
                  <a:lnTo>
                    <a:pt x="4468622" y="629412"/>
                  </a:lnTo>
                  <a:lnTo>
                    <a:pt x="4160393" y="566927"/>
                  </a:lnTo>
                  <a:lnTo>
                    <a:pt x="3835146" y="497713"/>
                  </a:lnTo>
                  <a:lnTo>
                    <a:pt x="2850769" y="263398"/>
                  </a:lnTo>
                  <a:lnTo>
                    <a:pt x="2582926" y="205359"/>
                  </a:lnTo>
                  <a:lnTo>
                    <a:pt x="2327783" y="156210"/>
                  </a:lnTo>
                  <a:lnTo>
                    <a:pt x="2204593" y="133858"/>
                  </a:lnTo>
                  <a:lnTo>
                    <a:pt x="2083308" y="113791"/>
                  </a:lnTo>
                  <a:lnTo>
                    <a:pt x="1966468" y="96012"/>
                  </a:lnTo>
                  <a:lnTo>
                    <a:pt x="1628394" y="51308"/>
                  </a:lnTo>
                  <a:lnTo>
                    <a:pt x="1417955" y="31241"/>
                  </a:lnTo>
                  <a:lnTo>
                    <a:pt x="1220216" y="15621"/>
                  </a:lnTo>
                  <a:lnTo>
                    <a:pt x="1031113" y="4445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695450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1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2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7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9"/>
                  </a:lnTo>
                  <a:lnTo>
                    <a:pt x="2259965" y="102997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2"/>
                  </a:lnTo>
                  <a:lnTo>
                    <a:pt x="3250692" y="254635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8"/>
                  </a:lnTo>
                </a:path>
                <a:path w="6088380" h="788035">
                  <a:moveTo>
                    <a:pt x="2781299" y="652272"/>
                  </a:moveTo>
                  <a:lnTo>
                    <a:pt x="2876931" y="625475"/>
                  </a:lnTo>
                  <a:lnTo>
                    <a:pt x="3138423" y="556260"/>
                  </a:lnTo>
                  <a:lnTo>
                    <a:pt x="3319018" y="509270"/>
                  </a:lnTo>
                  <a:lnTo>
                    <a:pt x="3527298" y="457962"/>
                  </a:lnTo>
                  <a:lnTo>
                    <a:pt x="3758946" y="402082"/>
                  </a:lnTo>
                  <a:lnTo>
                    <a:pt x="4007612" y="341757"/>
                  </a:lnTo>
                  <a:lnTo>
                    <a:pt x="4271137" y="283717"/>
                  </a:lnTo>
                  <a:lnTo>
                    <a:pt x="4541139" y="225551"/>
                  </a:lnTo>
                  <a:lnTo>
                    <a:pt x="4817364" y="171958"/>
                  </a:lnTo>
                  <a:lnTo>
                    <a:pt x="5091557" y="120650"/>
                  </a:lnTo>
                  <a:lnTo>
                    <a:pt x="5227574" y="98298"/>
                  </a:lnTo>
                  <a:lnTo>
                    <a:pt x="5359400" y="75946"/>
                  </a:lnTo>
                  <a:lnTo>
                    <a:pt x="5491099" y="58038"/>
                  </a:lnTo>
                  <a:lnTo>
                    <a:pt x="5618734" y="40259"/>
                  </a:lnTo>
                  <a:lnTo>
                    <a:pt x="5744083" y="26797"/>
                  </a:lnTo>
                  <a:lnTo>
                    <a:pt x="5863082" y="15621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1679447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4"/>
                  </a:lnTo>
                  <a:lnTo>
                    <a:pt x="1121791" y="11175"/>
                  </a:lnTo>
                  <a:lnTo>
                    <a:pt x="874890" y="33527"/>
                  </a:lnTo>
                  <a:lnTo>
                    <a:pt x="762076" y="49149"/>
                  </a:lnTo>
                  <a:lnTo>
                    <a:pt x="659892" y="64769"/>
                  </a:lnTo>
                  <a:lnTo>
                    <a:pt x="564108" y="82550"/>
                  </a:lnTo>
                  <a:lnTo>
                    <a:pt x="478955" y="102742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89" y="178562"/>
                  </a:lnTo>
                  <a:lnTo>
                    <a:pt x="157518" y="196468"/>
                  </a:lnTo>
                  <a:lnTo>
                    <a:pt x="51092" y="241046"/>
                  </a:lnTo>
                  <a:lnTo>
                    <a:pt x="12776" y="261238"/>
                  </a:lnTo>
                  <a:lnTo>
                    <a:pt x="0" y="267842"/>
                  </a:lnTo>
                  <a:lnTo>
                    <a:pt x="0" y="1330452"/>
                  </a:lnTo>
                  <a:lnTo>
                    <a:pt x="8719058" y="1330452"/>
                  </a:lnTo>
                  <a:lnTo>
                    <a:pt x="8723376" y="1323721"/>
                  </a:lnTo>
                  <a:lnTo>
                    <a:pt x="8723376" y="850518"/>
                  </a:lnTo>
                  <a:lnTo>
                    <a:pt x="7182231" y="850518"/>
                  </a:lnTo>
                  <a:lnTo>
                    <a:pt x="7043801" y="848232"/>
                  </a:lnTo>
                  <a:lnTo>
                    <a:pt x="6899148" y="843788"/>
                  </a:lnTo>
                  <a:lnTo>
                    <a:pt x="6750050" y="837056"/>
                  </a:lnTo>
                  <a:lnTo>
                    <a:pt x="6594729" y="826007"/>
                  </a:lnTo>
                  <a:lnTo>
                    <a:pt x="6260465" y="792479"/>
                  </a:lnTo>
                  <a:lnTo>
                    <a:pt x="5900674" y="745616"/>
                  </a:lnTo>
                  <a:lnTo>
                    <a:pt x="5709158" y="716534"/>
                  </a:lnTo>
                  <a:lnTo>
                    <a:pt x="5509006" y="683132"/>
                  </a:lnTo>
                  <a:lnTo>
                    <a:pt x="5302631" y="645160"/>
                  </a:lnTo>
                  <a:lnTo>
                    <a:pt x="4861941" y="558038"/>
                  </a:lnTo>
                  <a:lnTo>
                    <a:pt x="4387215" y="453136"/>
                  </a:lnTo>
                  <a:lnTo>
                    <a:pt x="4136009" y="395097"/>
                  </a:lnTo>
                  <a:lnTo>
                    <a:pt x="3614547" y="267842"/>
                  </a:lnTo>
                  <a:lnTo>
                    <a:pt x="3122803" y="165226"/>
                  </a:lnTo>
                  <a:lnTo>
                    <a:pt x="2892933" y="124967"/>
                  </a:lnTo>
                  <a:lnTo>
                    <a:pt x="2673604" y="91566"/>
                  </a:lnTo>
                  <a:lnTo>
                    <a:pt x="2462911" y="62484"/>
                  </a:lnTo>
                  <a:lnTo>
                    <a:pt x="2262759" y="40131"/>
                  </a:lnTo>
                  <a:lnTo>
                    <a:pt x="2073402" y="22351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30960">
                  <a:moveTo>
                    <a:pt x="8723376" y="569213"/>
                  </a:moveTo>
                  <a:lnTo>
                    <a:pt x="8638286" y="604901"/>
                  </a:lnTo>
                  <a:lnTo>
                    <a:pt x="8557387" y="636142"/>
                  </a:lnTo>
                  <a:lnTo>
                    <a:pt x="8472170" y="665226"/>
                  </a:lnTo>
                  <a:lnTo>
                    <a:pt x="8295513" y="718819"/>
                  </a:lnTo>
                  <a:lnTo>
                    <a:pt x="8201787" y="743330"/>
                  </a:lnTo>
                  <a:lnTo>
                    <a:pt x="8005953" y="783589"/>
                  </a:lnTo>
                  <a:lnTo>
                    <a:pt x="7901686" y="801369"/>
                  </a:lnTo>
                  <a:lnTo>
                    <a:pt x="7680325" y="828166"/>
                  </a:lnTo>
                  <a:lnTo>
                    <a:pt x="7441946" y="846074"/>
                  </a:lnTo>
                  <a:lnTo>
                    <a:pt x="7314184" y="850518"/>
                  </a:lnTo>
                  <a:lnTo>
                    <a:pt x="8723376" y="850518"/>
                  </a:lnTo>
                  <a:lnTo>
                    <a:pt x="8723376" y="5692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43608" y="325881"/>
            <a:ext cx="6255385" cy="9498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indent="454025" algn="ctr">
              <a:lnSpc>
                <a:spcPct val="100000"/>
              </a:lnSpc>
              <a:spcBef>
                <a:spcPts val="75"/>
              </a:spcBef>
            </a:pPr>
            <a:r>
              <a:rPr sz="3200" b="1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СОСТАВНЫЕ</a:t>
            </a:r>
            <a:r>
              <a:rPr sz="3200" b="1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sz="3200" b="1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3200" b="1" spc="-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8515" y="4000500"/>
            <a:ext cx="3177540" cy="1089660"/>
            <a:chOff x="318515" y="4000500"/>
            <a:chExt cx="3177540" cy="1089660"/>
          </a:xfrm>
        </p:grpSpPr>
        <p:pic>
          <p:nvPicPr>
            <p:cNvPr id="10" name="object 10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23087" y="4005072"/>
              <a:ext cx="3168396" cy="108051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23087" y="4005072"/>
              <a:ext cx="3168650" cy="1080770"/>
            </a:xfrm>
            <a:custGeom>
              <a:avLst/>
              <a:gdLst/>
              <a:ahLst/>
              <a:cxnLst/>
              <a:rect l="l" t="t" r="r" b="b"/>
              <a:pathLst>
                <a:path w="3168650" h="1080770">
                  <a:moveTo>
                    <a:pt x="0" y="180085"/>
                  </a:moveTo>
                  <a:lnTo>
                    <a:pt x="6433" y="132218"/>
                  </a:lnTo>
                  <a:lnTo>
                    <a:pt x="24588" y="89201"/>
                  </a:lnTo>
                  <a:lnTo>
                    <a:pt x="52747" y="52752"/>
                  </a:lnTo>
                  <a:lnTo>
                    <a:pt x="89195" y="24590"/>
                  </a:lnTo>
                  <a:lnTo>
                    <a:pt x="132213" y="6434"/>
                  </a:lnTo>
                  <a:lnTo>
                    <a:pt x="180085" y="0"/>
                  </a:lnTo>
                  <a:lnTo>
                    <a:pt x="2988310" y="0"/>
                  </a:lnTo>
                  <a:lnTo>
                    <a:pt x="3036177" y="6434"/>
                  </a:lnTo>
                  <a:lnTo>
                    <a:pt x="3079194" y="24590"/>
                  </a:lnTo>
                  <a:lnTo>
                    <a:pt x="3115643" y="52752"/>
                  </a:lnTo>
                  <a:lnTo>
                    <a:pt x="3143805" y="89201"/>
                  </a:lnTo>
                  <a:lnTo>
                    <a:pt x="3161961" y="132218"/>
                  </a:lnTo>
                  <a:lnTo>
                    <a:pt x="3168396" y="180085"/>
                  </a:lnTo>
                  <a:lnTo>
                    <a:pt x="3168396" y="900429"/>
                  </a:lnTo>
                  <a:lnTo>
                    <a:pt x="3161961" y="948297"/>
                  </a:lnTo>
                  <a:lnTo>
                    <a:pt x="3143805" y="991314"/>
                  </a:lnTo>
                  <a:lnTo>
                    <a:pt x="3115643" y="1027763"/>
                  </a:lnTo>
                  <a:lnTo>
                    <a:pt x="3079194" y="1055925"/>
                  </a:lnTo>
                  <a:lnTo>
                    <a:pt x="3036177" y="1074081"/>
                  </a:lnTo>
                  <a:lnTo>
                    <a:pt x="2988310" y="1080515"/>
                  </a:lnTo>
                  <a:lnTo>
                    <a:pt x="180085" y="1080515"/>
                  </a:lnTo>
                  <a:lnTo>
                    <a:pt x="132213" y="1074081"/>
                  </a:lnTo>
                  <a:lnTo>
                    <a:pt x="89195" y="1055925"/>
                  </a:lnTo>
                  <a:lnTo>
                    <a:pt x="52747" y="1027763"/>
                  </a:lnTo>
                  <a:lnTo>
                    <a:pt x="24588" y="991314"/>
                  </a:lnTo>
                  <a:lnTo>
                    <a:pt x="6433" y="948297"/>
                  </a:lnTo>
                  <a:lnTo>
                    <a:pt x="0" y="900429"/>
                  </a:lnTo>
                  <a:lnTo>
                    <a:pt x="0" y="18008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359908" y="4000500"/>
            <a:ext cx="3249295" cy="1089660"/>
            <a:chOff x="5359908" y="4000500"/>
            <a:chExt cx="3249295" cy="1089660"/>
          </a:xfrm>
        </p:grpSpPr>
        <p:pic>
          <p:nvPicPr>
            <p:cNvPr id="13" name="object 13"/>
            <p:cNvPicPr/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364480" y="4005072"/>
              <a:ext cx="3240024" cy="108051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64480" y="4005072"/>
              <a:ext cx="3240405" cy="1080770"/>
            </a:xfrm>
            <a:custGeom>
              <a:avLst/>
              <a:gdLst/>
              <a:ahLst/>
              <a:cxnLst/>
              <a:rect l="l" t="t" r="r" b="b"/>
              <a:pathLst>
                <a:path w="3240404" h="1080770">
                  <a:moveTo>
                    <a:pt x="0" y="180085"/>
                  </a:moveTo>
                  <a:lnTo>
                    <a:pt x="6434" y="132218"/>
                  </a:lnTo>
                  <a:lnTo>
                    <a:pt x="24590" y="89201"/>
                  </a:lnTo>
                  <a:lnTo>
                    <a:pt x="52752" y="52752"/>
                  </a:lnTo>
                  <a:lnTo>
                    <a:pt x="89201" y="24590"/>
                  </a:lnTo>
                  <a:lnTo>
                    <a:pt x="132218" y="6434"/>
                  </a:lnTo>
                  <a:lnTo>
                    <a:pt x="180086" y="0"/>
                  </a:lnTo>
                  <a:lnTo>
                    <a:pt x="3059938" y="0"/>
                  </a:lnTo>
                  <a:lnTo>
                    <a:pt x="3107805" y="6434"/>
                  </a:lnTo>
                  <a:lnTo>
                    <a:pt x="3150822" y="24590"/>
                  </a:lnTo>
                  <a:lnTo>
                    <a:pt x="3187271" y="52752"/>
                  </a:lnTo>
                  <a:lnTo>
                    <a:pt x="3215433" y="89201"/>
                  </a:lnTo>
                  <a:lnTo>
                    <a:pt x="3233589" y="132218"/>
                  </a:lnTo>
                  <a:lnTo>
                    <a:pt x="3240024" y="180085"/>
                  </a:lnTo>
                  <a:lnTo>
                    <a:pt x="3240024" y="900429"/>
                  </a:lnTo>
                  <a:lnTo>
                    <a:pt x="3233589" y="948297"/>
                  </a:lnTo>
                  <a:lnTo>
                    <a:pt x="3215433" y="991314"/>
                  </a:lnTo>
                  <a:lnTo>
                    <a:pt x="3187271" y="1027763"/>
                  </a:lnTo>
                  <a:lnTo>
                    <a:pt x="3150822" y="1055925"/>
                  </a:lnTo>
                  <a:lnTo>
                    <a:pt x="3107805" y="1074081"/>
                  </a:lnTo>
                  <a:lnTo>
                    <a:pt x="3059938" y="1080515"/>
                  </a:lnTo>
                  <a:lnTo>
                    <a:pt x="180086" y="1080515"/>
                  </a:lnTo>
                  <a:lnTo>
                    <a:pt x="132218" y="1074081"/>
                  </a:lnTo>
                  <a:lnTo>
                    <a:pt x="89201" y="1055925"/>
                  </a:lnTo>
                  <a:lnTo>
                    <a:pt x="52752" y="1027763"/>
                  </a:lnTo>
                  <a:lnTo>
                    <a:pt x="24590" y="991314"/>
                  </a:lnTo>
                  <a:lnTo>
                    <a:pt x="6434" y="948297"/>
                  </a:lnTo>
                  <a:lnTo>
                    <a:pt x="0" y="900429"/>
                  </a:lnTo>
                  <a:lnTo>
                    <a:pt x="0" y="18008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426207" y="5440679"/>
            <a:ext cx="4221480" cy="1161415"/>
            <a:chOff x="2426207" y="5440679"/>
            <a:chExt cx="4221480" cy="1161415"/>
          </a:xfrm>
        </p:grpSpPr>
        <p:pic>
          <p:nvPicPr>
            <p:cNvPr id="16" name="object 16"/>
            <p:cNvPicPr/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430779" y="5445251"/>
              <a:ext cx="4212336" cy="11521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430779" y="5445251"/>
              <a:ext cx="4212590" cy="1152525"/>
            </a:xfrm>
            <a:custGeom>
              <a:avLst/>
              <a:gdLst/>
              <a:ahLst/>
              <a:cxnLst/>
              <a:rect l="l" t="t" r="r" b="b"/>
              <a:pathLst>
                <a:path w="4212590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4" y="0"/>
                  </a:lnTo>
                  <a:lnTo>
                    <a:pt x="4020311" y="0"/>
                  </a:lnTo>
                  <a:lnTo>
                    <a:pt x="4064339" y="5071"/>
                  </a:lnTo>
                  <a:lnTo>
                    <a:pt x="4104756" y="19518"/>
                  </a:lnTo>
                  <a:lnTo>
                    <a:pt x="4140410" y="42187"/>
                  </a:lnTo>
                  <a:lnTo>
                    <a:pt x="4170148" y="71925"/>
                  </a:lnTo>
                  <a:lnTo>
                    <a:pt x="4192817" y="107579"/>
                  </a:lnTo>
                  <a:lnTo>
                    <a:pt x="4207264" y="147996"/>
                  </a:lnTo>
                  <a:lnTo>
                    <a:pt x="4212336" y="192024"/>
                  </a:lnTo>
                  <a:lnTo>
                    <a:pt x="4212336" y="960120"/>
                  </a:lnTo>
                  <a:lnTo>
                    <a:pt x="4207264" y="1004147"/>
                  </a:lnTo>
                  <a:lnTo>
                    <a:pt x="4192817" y="1044564"/>
                  </a:lnTo>
                  <a:lnTo>
                    <a:pt x="4170148" y="1080218"/>
                  </a:lnTo>
                  <a:lnTo>
                    <a:pt x="4140410" y="1109956"/>
                  </a:lnTo>
                  <a:lnTo>
                    <a:pt x="4104756" y="1132625"/>
                  </a:lnTo>
                  <a:lnTo>
                    <a:pt x="4064339" y="1147072"/>
                  </a:lnTo>
                  <a:lnTo>
                    <a:pt x="4020311" y="1152144"/>
                  </a:lnTo>
                  <a:lnTo>
                    <a:pt x="192024" y="1152144"/>
                  </a:lnTo>
                  <a:lnTo>
                    <a:pt x="147996" y="1147072"/>
                  </a:lnTo>
                  <a:lnTo>
                    <a:pt x="107579" y="1132625"/>
                  </a:lnTo>
                  <a:lnTo>
                    <a:pt x="71925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ln w="9144">
              <a:solidFill>
                <a:srgbClr val="F5C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258267" y="1719453"/>
            <a:ext cx="8555355" cy="3502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3655" algn="l"/>
                <a:tab pos="2868930" algn="l"/>
                <a:tab pos="4513580" algn="l"/>
                <a:tab pos="4883785" algn="l"/>
                <a:tab pos="5511800" algn="l"/>
                <a:tab pos="6554470" algn="l"/>
                <a:tab pos="8378825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2400" b="1" dirty="0">
                <a:solidFill>
                  <a:srgbClr val="073D8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и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8267" y="2084908"/>
            <a:ext cx="1779270" cy="7160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 pitchFamily="18" charset="0"/>
                <a:cs typeface="Times New Roman" pitchFamily="18" charset="0"/>
              </a:rPr>
              <a:t>расходования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0"/>
              </a:spcBef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финансового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73300" y="2084908"/>
            <a:ext cx="1653539" cy="7160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денежных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0"/>
              </a:spcBef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обеспечения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63695" y="2084908"/>
            <a:ext cx="4650740" cy="10817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0345" algn="l"/>
                <a:tab pos="4188460" algn="l"/>
              </a:tabLst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средств,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предназначенных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для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91440">
              <a:lnSpc>
                <a:spcPct val="100000"/>
              </a:lnSpc>
              <a:spcBef>
                <a:spcPts val="0"/>
              </a:spcBef>
              <a:tabLst>
                <a:tab pos="1118870" algn="l"/>
                <a:tab pos="1621790" algn="l"/>
                <a:tab pos="3444875" algn="l"/>
              </a:tabLst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функций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местного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8267" y="2817114"/>
            <a:ext cx="8556625" cy="3695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самоуправления.</a:t>
            </a:r>
            <a:r>
              <a:rPr sz="2400" spc="2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Утверждается</a:t>
            </a:r>
            <a:r>
              <a:rPr sz="2400" spc="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ежегодно</a:t>
            </a:r>
            <a:r>
              <a:rPr sz="2400" spc="2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275" dirty="0">
                <a:latin typeface="Times New Roman" pitchFamily="18" charset="0"/>
                <a:cs typeface="Times New Roman" pitchFamily="18" charset="0"/>
              </a:rPr>
              <a:t>Собранием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депутатов</a:t>
            </a:r>
            <a:r>
              <a:rPr sz="2400" spc="2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очередной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финансовый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плановый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(3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года)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04495" algn="ctr">
              <a:lnSpc>
                <a:spcPct val="170000"/>
              </a:lnSpc>
              <a:spcBef>
                <a:spcPts val="1250"/>
              </a:spcBef>
              <a:tabLst>
                <a:tab pos="5350510" algn="l"/>
              </a:tabLst>
            </a:pPr>
            <a:r>
              <a:rPr sz="3200" b="1" spc="-10" dirty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sz="4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3200" b="1" spc="-58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3200" b="1" spc="-229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3200" b="1" spc="-12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3200" b="1" spc="-24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sz="3200" b="1" spc="-229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3200" b="1" spc="-10" dirty="0">
                <a:latin typeface="Times New Roman" pitchFamily="18" charset="0"/>
                <a:cs typeface="Times New Roman" pitchFamily="18" charset="0"/>
              </a:rPr>
              <a:t>ДЫ</a:t>
            </a:r>
            <a:r>
              <a:rPr sz="4400" b="1" spc="-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latin typeface="Times New Roman" pitchFamily="18" charset="0"/>
                <a:cs typeface="Times New Roman" pitchFamily="18" charset="0"/>
              </a:rPr>
              <a:t>ДЕФИЦИТ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sz="3200" b="1" spc="-10" dirty="0">
                <a:latin typeface="Times New Roman" pitchFamily="18" charset="0"/>
                <a:cs typeface="Times New Roman" pitchFamily="18" charset="0"/>
              </a:rPr>
              <a:t>ПРОФИЦИТ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255" y="172212"/>
            <a:ext cx="8801100" cy="1871980"/>
            <a:chOff x="143255" y="172212"/>
            <a:chExt cx="8801100" cy="1871980"/>
          </a:xfrm>
        </p:grpSpPr>
        <p:pic>
          <p:nvPicPr>
            <p:cNvPr id="3" name="object 3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28599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2" y="859535"/>
              <a:ext cx="2877820" cy="713740"/>
            </a:xfrm>
            <a:custGeom>
              <a:avLst/>
              <a:gdLst/>
              <a:ahLst/>
              <a:cxnLst/>
              <a:rect l="l" t="t" r="r" b="b"/>
              <a:pathLst>
                <a:path w="2877820" h="71374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5"/>
                  </a:lnTo>
                  <a:lnTo>
                    <a:pt x="2626360" y="42290"/>
                  </a:lnTo>
                  <a:lnTo>
                    <a:pt x="2371216" y="91439"/>
                  </a:lnTo>
                  <a:lnTo>
                    <a:pt x="2103246" y="149351"/>
                  </a:lnTo>
                  <a:lnTo>
                    <a:pt x="1822449" y="216153"/>
                  </a:lnTo>
                  <a:lnTo>
                    <a:pt x="1565147" y="280797"/>
                  </a:lnTo>
                  <a:lnTo>
                    <a:pt x="842137" y="443484"/>
                  </a:lnTo>
                  <a:lnTo>
                    <a:pt x="621029" y="488061"/>
                  </a:lnTo>
                  <a:lnTo>
                    <a:pt x="199897" y="566165"/>
                  </a:lnTo>
                  <a:lnTo>
                    <a:pt x="0" y="599566"/>
                  </a:lnTo>
                  <a:lnTo>
                    <a:pt x="138175" y="619633"/>
                  </a:lnTo>
                  <a:lnTo>
                    <a:pt x="270128" y="637413"/>
                  </a:lnTo>
                  <a:lnTo>
                    <a:pt x="397637" y="653034"/>
                  </a:lnTo>
                  <a:lnTo>
                    <a:pt x="644397" y="679830"/>
                  </a:lnTo>
                  <a:lnTo>
                    <a:pt x="874013" y="697611"/>
                  </a:lnTo>
                  <a:lnTo>
                    <a:pt x="984631" y="704341"/>
                  </a:lnTo>
                  <a:lnTo>
                    <a:pt x="1093089" y="708787"/>
                  </a:lnTo>
                  <a:lnTo>
                    <a:pt x="1297177" y="713231"/>
                  </a:lnTo>
                  <a:lnTo>
                    <a:pt x="1395094" y="713231"/>
                  </a:lnTo>
                  <a:lnTo>
                    <a:pt x="1584324" y="708787"/>
                  </a:lnTo>
                  <a:lnTo>
                    <a:pt x="1673606" y="704341"/>
                  </a:lnTo>
                  <a:lnTo>
                    <a:pt x="1843786" y="690879"/>
                  </a:lnTo>
                  <a:lnTo>
                    <a:pt x="1926716" y="681989"/>
                  </a:lnTo>
                  <a:lnTo>
                    <a:pt x="2084069" y="659764"/>
                  </a:lnTo>
                  <a:lnTo>
                    <a:pt x="2232914" y="632967"/>
                  </a:lnTo>
                  <a:lnTo>
                    <a:pt x="2373248" y="601726"/>
                  </a:lnTo>
                  <a:lnTo>
                    <a:pt x="2507234" y="566165"/>
                  </a:lnTo>
                  <a:lnTo>
                    <a:pt x="2634868" y="526034"/>
                  </a:lnTo>
                  <a:lnTo>
                    <a:pt x="2756153" y="481456"/>
                  </a:lnTo>
                  <a:lnTo>
                    <a:pt x="2873120" y="434593"/>
                  </a:lnTo>
                  <a:lnTo>
                    <a:pt x="2877312" y="432435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5" y="731520"/>
              <a:ext cx="5544820" cy="848994"/>
            </a:xfrm>
            <a:custGeom>
              <a:avLst/>
              <a:gdLst/>
              <a:ahLst/>
              <a:cxnLst/>
              <a:rect l="l" t="t" r="r" b="b"/>
              <a:pathLst>
                <a:path w="5544820" h="848994">
                  <a:moveTo>
                    <a:pt x="852423" y="0"/>
                  </a:moveTo>
                  <a:lnTo>
                    <a:pt x="684530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225"/>
                  </a:lnTo>
                  <a:lnTo>
                    <a:pt x="116967" y="35687"/>
                  </a:lnTo>
                  <a:lnTo>
                    <a:pt x="0" y="53466"/>
                  </a:lnTo>
                  <a:lnTo>
                    <a:pt x="333756" y="95757"/>
                  </a:lnTo>
                  <a:lnTo>
                    <a:pt x="693039" y="155955"/>
                  </a:lnTo>
                  <a:lnTo>
                    <a:pt x="1077848" y="233933"/>
                  </a:lnTo>
                  <a:lnTo>
                    <a:pt x="1281938" y="278510"/>
                  </a:lnTo>
                  <a:lnTo>
                    <a:pt x="1866519" y="421131"/>
                  </a:lnTo>
                  <a:lnTo>
                    <a:pt x="2559558" y="574801"/>
                  </a:lnTo>
                  <a:lnTo>
                    <a:pt x="2878455" y="637158"/>
                  </a:lnTo>
                  <a:lnTo>
                    <a:pt x="3031490" y="666114"/>
                  </a:lnTo>
                  <a:lnTo>
                    <a:pt x="3324859" y="715137"/>
                  </a:lnTo>
                  <a:lnTo>
                    <a:pt x="3465195" y="737488"/>
                  </a:lnTo>
                  <a:lnTo>
                    <a:pt x="3733038" y="773176"/>
                  </a:lnTo>
                  <a:lnTo>
                    <a:pt x="3986022" y="804290"/>
                  </a:lnTo>
                  <a:lnTo>
                    <a:pt x="4107179" y="815466"/>
                  </a:lnTo>
                  <a:lnTo>
                    <a:pt x="4336796" y="833246"/>
                  </a:lnTo>
                  <a:lnTo>
                    <a:pt x="4447413" y="839977"/>
                  </a:lnTo>
                  <a:lnTo>
                    <a:pt x="4659884" y="848867"/>
                  </a:lnTo>
                  <a:lnTo>
                    <a:pt x="4857623" y="848867"/>
                  </a:lnTo>
                  <a:lnTo>
                    <a:pt x="5044694" y="844422"/>
                  </a:lnTo>
                  <a:lnTo>
                    <a:pt x="5133975" y="839977"/>
                  </a:lnTo>
                  <a:lnTo>
                    <a:pt x="5221224" y="833246"/>
                  </a:lnTo>
                  <a:lnTo>
                    <a:pt x="5467731" y="806576"/>
                  </a:lnTo>
                  <a:lnTo>
                    <a:pt x="5544312" y="795401"/>
                  </a:lnTo>
                  <a:lnTo>
                    <a:pt x="5297678" y="764158"/>
                  </a:lnTo>
                  <a:lnTo>
                    <a:pt x="5036185" y="726313"/>
                  </a:lnTo>
                  <a:lnTo>
                    <a:pt x="4468622" y="628268"/>
                  </a:lnTo>
                  <a:lnTo>
                    <a:pt x="4160393" y="565912"/>
                  </a:lnTo>
                  <a:lnTo>
                    <a:pt x="3835146" y="496824"/>
                  </a:lnTo>
                  <a:lnTo>
                    <a:pt x="2850769" y="262889"/>
                  </a:lnTo>
                  <a:lnTo>
                    <a:pt x="2582926" y="204977"/>
                  </a:lnTo>
                  <a:lnTo>
                    <a:pt x="2327783" y="155955"/>
                  </a:lnTo>
                  <a:lnTo>
                    <a:pt x="2204593" y="133730"/>
                  </a:lnTo>
                  <a:lnTo>
                    <a:pt x="2083308" y="113664"/>
                  </a:lnTo>
                  <a:lnTo>
                    <a:pt x="1966468" y="95757"/>
                  </a:lnTo>
                  <a:lnTo>
                    <a:pt x="1628394" y="51180"/>
                  </a:lnTo>
                  <a:lnTo>
                    <a:pt x="1417955" y="31241"/>
                  </a:lnTo>
                  <a:lnTo>
                    <a:pt x="1220216" y="15620"/>
                  </a:lnTo>
                  <a:lnTo>
                    <a:pt x="1031113" y="4444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5" y="730757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6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8"/>
                  </a:lnTo>
                  <a:lnTo>
                    <a:pt x="2259965" y="102996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1"/>
                  </a:lnTo>
                  <a:lnTo>
                    <a:pt x="3250692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88380" h="788035">
                  <a:moveTo>
                    <a:pt x="2781299" y="650747"/>
                  </a:moveTo>
                  <a:lnTo>
                    <a:pt x="2876931" y="623951"/>
                  </a:lnTo>
                  <a:lnTo>
                    <a:pt x="3138423" y="554863"/>
                  </a:lnTo>
                  <a:lnTo>
                    <a:pt x="3319018" y="508126"/>
                  </a:lnTo>
                  <a:lnTo>
                    <a:pt x="3527298" y="456818"/>
                  </a:lnTo>
                  <a:lnTo>
                    <a:pt x="3758946" y="401192"/>
                  </a:lnTo>
                  <a:lnTo>
                    <a:pt x="4007612" y="340994"/>
                  </a:lnTo>
                  <a:lnTo>
                    <a:pt x="4271137" y="283082"/>
                  </a:lnTo>
                  <a:lnTo>
                    <a:pt x="4541139" y="225043"/>
                  </a:lnTo>
                  <a:lnTo>
                    <a:pt x="4817364" y="171576"/>
                  </a:lnTo>
                  <a:lnTo>
                    <a:pt x="5091557" y="120395"/>
                  </a:lnTo>
                  <a:lnTo>
                    <a:pt x="5227574" y="98043"/>
                  </a:lnTo>
                  <a:lnTo>
                    <a:pt x="5359400" y="75818"/>
                  </a:lnTo>
                  <a:lnTo>
                    <a:pt x="5491099" y="57912"/>
                  </a:lnTo>
                  <a:lnTo>
                    <a:pt x="5618734" y="40131"/>
                  </a:lnTo>
                  <a:lnTo>
                    <a:pt x="5744083" y="26796"/>
                  </a:lnTo>
                  <a:lnTo>
                    <a:pt x="5863082" y="15620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5" y="714756"/>
              <a:ext cx="8723630" cy="1329055"/>
            </a:xfrm>
            <a:custGeom>
              <a:avLst/>
              <a:gdLst/>
              <a:ahLst/>
              <a:cxnLst/>
              <a:rect l="l" t="t" r="r" b="b"/>
              <a:pathLst>
                <a:path w="8723630" h="1329055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6"/>
                  </a:lnTo>
                  <a:lnTo>
                    <a:pt x="874890" y="33401"/>
                  </a:lnTo>
                  <a:lnTo>
                    <a:pt x="762076" y="49022"/>
                  </a:lnTo>
                  <a:lnTo>
                    <a:pt x="659892" y="64643"/>
                  </a:lnTo>
                  <a:lnTo>
                    <a:pt x="564108" y="82550"/>
                  </a:lnTo>
                  <a:lnTo>
                    <a:pt x="478955" y="102616"/>
                  </a:lnTo>
                  <a:lnTo>
                    <a:pt x="398068" y="120396"/>
                  </a:lnTo>
                  <a:lnTo>
                    <a:pt x="327812" y="140462"/>
                  </a:lnTo>
                  <a:lnTo>
                    <a:pt x="206489" y="178435"/>
                  </a:lnTo>
                  <a:lnTo>
                    <a:pt x="157518" y="196215"/>
                  </a:lnTo>
                  <a:lnTo>
                    <a:pt x="51092" y="240792"/>
                  </a:lnTo>
                  <a:lnTo>
                    <a:pt x="0" y="267589"/>
                  </a:lnTo>
                  <a:lnTo>
                    <a:pt x="0" y="1328928"/>
                  </a:lnTo>
                  <a:lnTo>
                    <a:pt x="8719058" y="1328928"/>
                  </a:lnTo>
                  <a:lnTo>
                    <a:pt x="8723376" y="1322197"/>
                  </a:lnTo>
                  <a:lnTo>
                    <a:pt x="8723376" y="849503"/>
                  </a:lnTo>
                  <a:lnTo>
                    <a:pt x="7182231" y="849503"/>
                  </a:lnTo>
                  <a:lnTo>
                    <a:pt x="7043801" y="847344"/>
                  </a:lnTo>
                  <a:lnTo>
                    <a:pt x="6899148" y="842899"/>
                  </a:lnTo>
                  <a:lnTo>
                    <a:pt x="6750050" y="836168"/>
                  </a:lnTo>
                  <a:lnTo>
                    <a:pt x="6594729" y="824992"/>
                  </a:lnTo>
                  <a:lnTo>
                    <a:pt x="6260465" y="791591"/>
                  </a:lnTo>
                  <a:lnTo>
                    <a:pt x="5900674" y="744728"/>
                  </a:lnTo>
                  <a:lnTo>
                    <a:pt x="5709158" y="715772"/>
                  </a:lnTo>
                  <a:lnTo>
                    <a:pt x="5509006" y="682244"/>
                  </a:lnTo>
                  <a:lnTo>
                    <a:pt x="5302631" y="644398"/>
                  </a:lnTo>
                  <a:lnTo>
                    <a:pt x="4861941" y="557403"/>
                  </a:lnTo>
                  <a:lnTo>
                    <a:pt x="4136009" y="394716"/>
                  </a:lnTo>
                  <a:lnTo>
                    <a:pt x="3614547" y="267589"/>
                  </a:lnTo>
                  <a:lnTo>
                    <a:pt x="3122803" y="164973"/>
                  </a:lnTo>
                  <a:lnTo>
                    <a:pt x="2892933" y="124841"/>
                  </a:lnTo>
                  <a:lnTo>
                    <a:pt x="2673604" y="91440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29055">
                  <a:moveTo>
                    <a:pt x="8723376" y="568579"/>
                  </a:moveTo>
                  <a:lnTo>
                    <a:pt x="8638286" y="604266"/>
                  </a:lnTo>
                  <a:lnTo>
                    <a:pt x="8557387" y="635508"/>
                  </a:lnTo>
                  <a:lnTo>
                    <a:pt x="8472170" y="664464"/>
                  </a:lnTo>
                  <a:lnTo>
                    <a:pt x="8295513" y="717931"/>
                  </a:lnTo>
                  <a:lnTo>
                    <a:pt x="8201787" y="742442"/>
                  </a:lnTo>
                  <a:lnTo>
                    <a:pt x="8106029" y="762635"/>
                  </a:lnTo>
                  <a:lnTo>
                    <a:pt x="8005953" y="782701"/>
                  </a:lnTo>
                  <a:lnTo>
                    <a:pt x="7901686" y="800481"/>
                  </a:lnTo>
                  <a:lnTo>
                    <a:pt x="7680325" y="827278"/>
                  </a:lnTo>
                  <a:lnTo>
                    <a:pt x="7441946" y="845058"/>
                  </a:lnTo>
                  <a:lnTo>
                    <a:pt x="7314184" y="849503"/>
                  </a:lnTo>
                  <a:lnTo>
                    <a:pt x="8723376" y="849503"/>
                  </a:lnTo>
                  <a:lnTo>
                    <a:pt x="8723376" y="568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0875" y="179832"/>
              <a:ext cx="8785860" cy="1007744"/>
            </a:xfrm>
            <a:custGeom>
              <a:avLst/>
              <a:gdLst/>
              <a:ahLst/>
              <a:cxnLst/>
              <a:rect l="l" t="t" r="r" b="b"/>
              <a:pathLst>
                <a:path w="8785860" h="1007744">
                  <a:moveTo>
                    <a:pt x="8617966" y="0"/>
                  </a:moveTo>
                  <a:lnTo>
                    <a:pt x="167894" y="0"/>
                  </a:lnTo>
                  <a:lnTo>
                    <a:pt x="123262" y="5998"/>
                  </a:lnTo>
                  <a:lnTo>
                    <a:pt x="83155" y="22925"/>
                  </a:lnTo>
                  <a:lnTo>
                    <a:pt x="49175" y="49180"/>
                  </a:lnTo>
                  <a:lnTo>
                    <a:pt x="22923" y="83161"/>
                  </a:lnTo>
                  <a:lnTo>
                    <a:pt x="5997" y="123266"/>
                  </a:lnTo>
                  <a:lnTo>
                    <a:pt x="0" y="167894"/>
                  </a:lnTo>
                  <a:lnTo>
                    <a:pt x="0" y="839470"/>
                  </a:lnTo>
                  <a:lnTo>
                    <a:pt x="5997" y="884097"/>
                  </a:lnTo>
                  <a:lnTo>
                    <a:pt x="22923" y="924202"/>
                  </a:lnTo>
                  <a:lnTo>
                    <a:pt x="49175" y="958183"/>
                  </a:lnTo>
                  <a:lnTo>
                    <a:pt x="83155" y="984438"/>
                  </a:lnTo>
                  <a:lnTo>
                    <a:pt x="123262" y="1001365"/>
                  </a:lnTo>
                  <a:lnTo>
                    <a:pt x="167894" y="1007364"/>
                  </a:lnTo>
                  <a:lnTo>
                    <a:pt x="8617966" y="1007364"/>
                  </a:lnTo>
                  <a:lnTo>
                    <a:pt x="8662593" y="1001365"/>
                  </a:lnTo>
                  <a:lnTo>
                    <a:pt x="8702698" y="984438"/>
                  </a:lnTo>
                  <a:lnTo>
                    <a:pt x="8736679" y="958183"/>
                  </a:lnTo>
                  <a:lnTo>
                    <a:pt x="8762934" y="924202"/>
                  </a:lnTo>
                  <a:lnTo>
                    <a:pt x="8779861" y="884097"/>
                  </a:lnTo>
                  <a:lnTo>
                    <a:pt x="8785860" y="839470"/>
                  </a:lnTo>
                  <a:lnTo>
                    <a:pt x="8785860" y="167894"/>
                  </a:lnTo>
                  <a:lnTo>
                    <a:pt x="8779861" y="123266"/>
                  </a:lnTo>
                  <a:lnTo>
                    <a:pt x="8762934" y="83161"/>
                  </a:lnTo>
                  <a:lnTo>
                    <a:pt x="8736679" y="49180"/>
                  </a:lnTo>
                  <a:lnTo>
                    <a:pt x="8702698" y="22925"/>
                  </a:lnTo>
                  <a:lnTo>
                    <a:pt x="8662593" y="5998"/>
                  </a:lnTo>
                  <a:lnTo>
                    <a:pt x="8617966" y="0"/>
                  </a:lnTo>
                  <a:close/>
                </a:path>
              </a:pathLst>
            </a:custGeom>
            <a:solidFill>
              <a:srgbClr val="30B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75" y="179832"/>
              <a:ext cx="8785860" cy="1007744"/>
            </a:xfrm>
            <a:custGeom>
              <a:avLst/>
              <a:gdLst/>
              <a:ahLst/>
              <a:cxnLst/>
              <a:rect l="l" t="t" r="r" b="b"/>
              <a:pathLst>
                <a:path w="8785860" h="1007744">
                  <a:moveTo>
                    <a:pt x="0" y="167894"/>
                  </a:moveTo>
                  <a:lnTo>
                    <a:pt x="5997" y="123266"/>
                  </a:lnTo>
                  <a:lnTo>
                    <a:pt x="22923" y="83161"/>
                  </a:lnTo>
                  <a:lnTo>
                    <a:pt x="49175" y="49180"/>
                  </a:lnTo>
                  <a:lnTo>
                    <a:pt x="83155" y="22925"/>
                  </a:lnTo>
                  <a:lnTo>
                    <a:pt x="123262" y="5998"/>
                  </a:lnTo>
                  <a:lnTo>
                    <a:pt x="167894" y="0"/>
                  </a:lnTo>
                  <a:lnTo>
                    <a:pt x="8617966" y="0"/>
                  </a:lnTo>
                  <a:lnTo>
                    <a:pt x="8662593" y="5998"/>
                  </a:lnTo>
                  <a:lnTo>
                    <a:pt x="8702698" y="22925"/>
                  </a:lnTo>
                  <a:lnTo>
                    <a:pt x="8736679" y="49180"/>
                  </a:lnTo>
                  <a:lnTo>
                    <a:pt x="8762934" y="83161"/>
                  </a:lnTo>
                  <a:lnTo>
                    <a:pt x="8779861" y="123266"/>
                  </a:lnTo>
                  <a:lnTo>
                    <a:pt x="8785860" y="167894"/>
                  </a:lnTo>
                  <a:lnTo>
                    <a:pt x="8785860" y="839470"/>
                  </a:lnTo>
                  <a:lnTo>
                    <a:pt x="8779861" y="884097"/>
                  </a:lnTo>
                  <a:lnTo>
                    <a:pt x="8762934" y="924202"/>
                  </a:lnTo>
                  <a:lnTo>
                    <a:pt x="8736679" y="958183"/>
                  </a:lnTo>
                  <a:lnTo>
                    <a:pt x="8702698" y="984438"/>
                  </a:lnTo>
                  <a:lnTo>
                    <a:pt x="8662593" y="1001365"/>
                  </a:lnTo>
                  <a:lnTo>
                    <a:pt x="8617966" y="1007364"/>
                  </a:lnTo>
                  <a:lnTo>
                    <a:pt x="167894" y="1007364"/>
                  </a:lnTo>
                  <a:lnTo>
                    <a:pt x="123262" y="1001365"/>
                  </a:lnTo>
                  <a:lnTo>
                    <a:pt x="83155" y="984438"/>
                  </a:lnTo>
                  <a:lnTo>
                    <a:pt x="49175" y="958183"/>
                  </a:lnTo>
                  <a:lnTo>
                    <a:pt x="22923" y="924202"/>
                  </a:lnTo>
                  <a:lnTo>
                    <a:pt x="5997" y="884097"/>
                  </a:lnTo>
                  <a:lnTo>
                    <a:pt x="0" y="839470"/>
                  </a:lnTo>
                  <a:lnTo>
                    <a:pt x="0" y="167894"/>
                  </a:lnTo>
                  <a:close/>
                </a:path>
              </a:pathLst>
            </a:custGeom>
            <a:ln w="15239">
              <a:solidFill>
                <a:srgbClr val="165D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>
            <a:spLocks noGrp="1" noEditPoints="1"/>
          </p:cNvSpPr>
          <p:nvPr>
            <p:ph type="title"/>
          </p:nvPr>
        </p:nvSpPr>
        <p:spPr>
          <a:xfrm>
            <a:off x="1892935" y="283286"/>
            <a:ext cx="5303520" cy="687784"/>
          </a:xfr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sz="4800" b="1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понятия</a:t>
            </a:r>
            <a:endParaRPr sz="4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76655" y="1333500"/>
            <a:ext cx="7000240" cy="303530"/>
            <a:chOff x="676655" y="1333500"/>
            <a:chExt cx="7000240" cy="303530"/>
          </a:xfrm>
        </p:grpSpPr>
        <p:sp>
          <p:nvSpPr>
            <p:cNvPr id="12" name="object 12"/>
            <p:cNvSpPr/>
            <p:nvPr/>
          </p:nvSpPr>
          <p:spPr>
            <a:xfrm>
              <a:off x="684275" y="1341120"/>
              <a:ext cx="6985000" cy="288290"/>
            </a:xfrm>
            <a:custGeom>
              <a:avLst/>
              <a:gdLst/>
              <a:ahLst/>
              <a:cxnLst/>
              <a:rect l="l" t="t" r="r" b="b"/>
              <a:pathLst>
                <a:path w="6985000" h="288289">
                  <a:moveTo>
                    <a:pt x="6936485" y="0"/>
                  </a:moveTo>
                  <a:lnTo>
                    <a:pt x="48005" y="0"/>
                  </a:lnTo>
                  <a:lnTo>
                    <a:pt x="29317" y="3768"/>
                  </a:lnTo>
                  <a:lnTo>
                    <a:pt x="14058" y="14049"/>
                  </a:lnTo>
                  <a:lnTo>
                    <a:pt x="3771" y="29307"/>
                  </a:lnTo>
                  <a:lnTo>
                    <a:pt x="0" y="48005"/>
                  </a:lnTo>
                  <a:lnTo>
                    <a:pt x="0" y="240029"/>
                  </a:lnTo>
                  <a:lnTo>
                    <a:pt x="3771" y="258728"/>
                  </a:lnTo>
                  <a:lnTo>
                    <a:pt x="14058" y="273986"/>
                  </a:lnTo>
                  <a:lnTo>
                    <a:pt x="29317" y="284267"/>
                  </a:lnTo>
                  <a:lnTo>
                    <a:pt x="48005" y="288035"/>
                  </a:lnTo>
                  <a:lnTo>
                    <a:pt x="6936485" y="288035"/>
                  </a:lnTo>
                  <a:lnTo>
                    <a:pt x="6955184" y="284267"/>
                  </a:lnTo>
                  <a:lnTo>
                    <a:pt x="6970442" y="273986"/>
                  </a:lnTo>
                  <a:lnTo>
                    <a:pt x="6980723" y="258728"/>
                  </a:lnTo>
                  <a:lnTo>
                    <a:pt x="6984492" y="240029"/>
                  </a:lnTo>
                  <a:lnTo>
                    <a:pt x="6984492" y="48005"/>
                  </a:lnTo>
                  <a:lnTo>
                    <a:pt x="6980723" y="29307"/>
                  </a:lnTo>
                  <a:lnTo>
                    <a:pt x="6970442" y="14049"/>
                  </a:lnTo>
                  <a:lnTo>
                    <a:pt x="6955184" y="3768"/>
                  </a:lnTo>
                  <a:lnTo>
                    <a:pt x="69364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4275" y="1341120"/>
              <a:ext cx="6985000" cy="288290"/>
            </a:xfrm>
            <a:custGeom>
              <a:avLst/>
              <a:gdLst/>
              <a:ahLst/>
              <a:cxnLst/>
              <a:rect l="l" t="t" r="r" b="b"/>
              <a:pathLst>
                <a:path w="6985000" h="288289">
                  <a:moveTo>
                    <a:pt x="0" y="48005"/>
                  </a:moveTo>
                  <a:lnTo>
                    <a:pt x="3771" y="29307"/>
                  </a:lnTo>
                  <a:lnTo>
                    <a:pt x="14058" y="14049"/>
                  </a:lnTo>
                  <a:lnTo>
                    <a:pt x="29317" y="3768"/>
                  </a:lnTo>
                  <a:lnTo>
                    <a:pt x="48005" y="0"/>
                  </a:lnTo>
                  <a:lnTo>
                    <a:pt x="6936485" y="0"/>
                  </a:lnTo>
                  <a:lnTo>
                    <a:pt x="6955184" y="3768"/>
                  </a:lnTo>
                  <a:lnTo>
                    <a:pt x="6970442" y="14049"/>
                  </a:lnTo>
                  <a:lnTo>
                    <a:pt x="6980723" y="29307"/>
                  </a:lnTo>
                  <a:lnTo>
                    <a:pt x="6984492" y="48005"/>
                  </a:lnTo>
                  <a:lnTo>
                    <a:pt x="6984492" y="240029"/>
                  </a:lnTo>
                  <a:lnTo>
                    <a:pt x="6980723" y="258728"/>
                  </a:lnTo>
                  <a:lnTo>
                    <a:pt x="6970442" y="273986"/>
                  </a:lnTo>
                  <a:lnTo>
                    <a:pt x="6955184" y="284267"/>
                  </a:lnTo>
                  <a:lnTo>
                    <a:pt x="6936485" y="288035"/>
                  </a:lnTo>
                  <a:lnTo>
                    <a:pt x="48005" y="288035"/>
                  </a:lnTo>
                  <a:lnTo>
                    <a:pt x="29317" y="284267"/>
                  </a:lnTo>
                  <a:lnTo>
                    <a:pt x="14058" y="273986"/>
                  </a:lnTo>
                  <a:lnTo>
                    <a:pt x="3771" y="258728"/>
                  </a:lnTo>
                  <a:lnTo>
                    <a:pt x="0" y="240029"/>
                  </a:lnTo>
                  <a:lnTo>
                    <a:pt x="0" y="48005"/>
                  </a:lnTo>
                  <a:close/>
                </a:path>
              </a:pathLst>
            </a:custGeom>
            <a:ln w="15239">
              <a:solidFill>
                <a:srgbClr val="7492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698925" y="1319606"/>
            <a:ext cx="6955790" cy="2917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ndara"/>
                <a:cs typeface="Candara"/>
              </a:rPr>
              <a:t>Расходы</a:t>
            </a:r>
            <a:r>
              <a:rPr sz="1800" spc="-1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бюджета</a:t>
            </a:r>
            <a:r>
              <a:rPr sz="1800" spc="-1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сопоставляются</a:t>
            </a:r>
            <a:r>
              <a:rPr sz="1800" spc="-3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с</a:t>
            </a:r>
            <a:r>
              <a:rPr sz="1800" spc="385" dirty="0">
                <a:latin typeface="Candara"/>
                <a:cs typeface="Candara"/>
              </a:rPr>
              <a:t> </a:t>
            </a:r>
            <a:r>
              <a:rPr sz="1800" spc="-10" dirty="0">
                <a:latin typeface="Candara"/>
                <a:cs typeface="Candara"/>
              </a:rPr>
              <a:t>доходами</a:t>
            </a:r>
            <a:endParaRPr sz="1800" dirty="0">
              <a:latin typeface="Candara"/>
              <a:cs typeface="Candar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5069" y="1808797"/>
            <a:ext cx="4330065" cy="2496820"/>
            <a:chOff x="175069" y="1808797"/>
            <a:chExt cx="4330065" cy="2496820"/>
          </a:xfrm>
        </p:grpSpPr>
        <p:pic>
          <p:nvPicPr>
            <p:cNvPr id="16" name="object 16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9831" y="1813560"/>
              <a:ext cx="4320540" cy="248716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79831" y="1813560"/>
              <a:ext cx="4320540" cy="2487295"/>
            </a:xfrm>
            <a:custGeom>
              <a:avLst/>
              <a:gdLst/>
              <a:ahLst/>
              <a:cxnLst/>
              <a:rect l="l" t="t" r="r" b="b"/>
              <a:pathLst>
                <a:path w="4320540" h="2487295">
                  <a:moveTo>
                    <a:pt x="0" y="414527"/>
                  </a:moveTo>
                  <a:lnTo>
                    <a:pt x="2788" y="366177"/>
                  </a:lnTo>
                  <a:lnTo>
                    <a:pt x="10948" y="319466"/>
                  </a:lnTo>
                  <a:lnTo>
                    <a:pt x="24167" y="274707"/>
                  </a:lnTo>
                  <a:lnTo>
                    <a:pt x="42134" y="232210"/>
                  </a:lnTo>
                  <a:lnTo>
                    <a:pt x="64538" y="192285"/>
                  </a:lnTo>
                  <a:lnTo>
                    <a:pt x="91069" y="155243"/>
                  </a:lnTo>
                  <a:lnTo>
                    <a:pt x="121415" y="121396"/>
                  </a:lnTo>
                  <a:lnTo>
                    <a:pt x="155264" y="91053"/>
                  </a:lnTo>
                  <a:lnTo>
                    <a:pt x="192307" y="64526"/>
                  </a:lnTo>
                  <a:lnTo>
                    <a:pt x="232232" y="42125"/>
                  </a:lnTo>
                  <a:lnTo>
                    <a:pt x="274727" y="24161"/>
                  </a:lnTo>
                  <a:lnTo>
                    <a:pt x="319482" y="10945"/>
                  </a:lnTo>
                  <a:lnTo>
                    <a:pt x="366186" y="2788"/>
                  </a:lnTo>
                  <a:lnTo>
                    <a:pt x="414528" y="0"/>
                  </a:lnTo>
                  <a:lnTo>
                    <a:pt x="3906012" y="0"/>
                  </a:lnTo>
                  <a:lnTo>
                    <a:pt x="3954362" y="2788"/>
                  </a:lnTo>
                  <a:lnTo>
                    <a:pt x="4001073" y="10945"/>
                  </a:lnTo>
                  <a:lnTo>
                    <a:pt x="4045832" y="24161"/>
                  </a:lnTo>
                  <a:lnTo>
                    <a:pt x="4088329" y="42125"/>
                  </a:lnTo>
                  <a:lnTo>
                    <a:pt x="4128254" y="64526"/>
                  </a:lnTo>
                  <a:lnTo>
                    <a:pt x="4165296" y="91053"/>
                  </a:lnTo>
                  <a:lnTo>
                    <a:pt x="4199143" y="121396"/>
                  </a:lnTo>
                  <a:lnTo>
                    <a:pt x="4229486" y="155243"/>
                  </a:lnTo>
                  <a:lnTo>
                    <a:pt x="4256013" y="192285"/>
                  </a:lnTo>
                  <a:lnTo>
                    <a:pt x="4278414" y="232210"/>
                  </a:lnTo>
                  <a:lnTo>
                    <a:pt x="4296378" y="274707"/>
                  </a:lnTo>
                  <a:lnTo>
                    <a:pt x="4309594" y="319466"/>
                  </a:lnTo>
                  <a:lnTo>
                    <a:pt x="4317751" y="366177"/>
                  </a:lnTo>
                  <a:lnTo>
                    <a:pt x="4320540" y="414527"/>
                  </a:lnTo>
                  <a:lnTo>
                    <a:pt x="4320540" y="2072639"/>
                  </a:lnTo>
                  <a:lnTo>
                    <a:pt x="4317751" y="2120990"/>
                  </a:lnTo>
                  <a:lnTo>
                    <a:pt x="4309594" y="2167701"/>
                  </a:lnTo>
                  <a:lnTo>
                    <a:pt x="4296378" y="2212460"/>
                  </a:lnTo>
                  <a:lnTo>
                    <a:pt x="4278414" y="2254957"/>
                  </a:lnTo>
                  <a:lnTo>
                    <a:pt x="4256013" y="2294882"/>
                  </a:lnTo>
                  <a:lnTo>
                    <a:pt x="4229486" y="2331924"/>
                  </a:lnTo>
                  <a:lnTo>
                    <a:pt x="4199143" y="2365771"/>
                  </a:lnTo>
                  <a:lnTo>
                    <a:pt x="4165296" y="2396114"/>
                  </a:lnTo>
                  <a:lnTo>
                    <a:pt x="4128254" y="2422641"/>
                  </a:lnTo>
                  <a:lnTo>
                    <a:pt x="4088329" y="2445042"/>
                  </a:lnTo>
                  <a:lnTo>
                    <a:pt x="4045832" y="2463006"/>
                  </a:lnTo>
                  <a:lnTo>
                    <a:pt x="4001073" y="2476222"/>
                  </a:lnTo>
                  <a:lnTo>
                    <a:pt x="3954362" y="2484379"/>
                  </a:lnTo>
                  <a:lnTo>
                    <a:pt x="3906012" y="2487167"/>
                  </a:lnTo>
                  <a:lnTo>
                    <a:pt x="414528" y="2487167"/>
                  </a:lnTo>
                  <a:lnTo>
                    <a:pt x="366186" y="2484379"/>
                  </a:lnTo>
                  <a:lnTo>
                    <a:pt x="319482" y="2476222"/>
                  </a:lnTo>
                  <a:lnTo>
                    <a:pt x="274727" y="2463006"/>
                  </a:lnTo>
                  <a:lnTo>
                    <a:pt x="232232" y="2445042"/>
                  </a:lnTo>
                  <a:lnTo>
                    <a:pt x="192307" y="2422641"/>
                  </a:lnTo>
                  <a:lnTo>
                    <a:pt x="155264" y="2396114"/>
                  </a:lnTo>
                  <a:lnTo>
                    <a:pt x="121415" y="2365771"/>
                  </a:lnTo>
                  <a:lnTo>
                    <a:pt x="91069" y="2331924"/>
                  </a:lnTo>
                  <a:lnTo>
                    <a:pt x="64538" y="2294882"/>
                  </a:lnTo>
                  <a:lnTo>
                    <a:pt x="42134" y="2254957"/>
                  </a:lnTo>
                  <a:lnTo>
                    <a:pt x="24167" y="2212460"/>
                  </a:lnTo>
                  <a:lnTo>
                    <a:pt x="10948" y="2167701"/>
                  </a:lnTo>
                  <a:lnTo>
                    <a:pt x="2788" y="2120990"/>
                  </a:lnTo>
                  <a:lnTo>
                    <a:pt x="0" y="2072639"/>
                  </a:lnTo>
                  <a:lnTo>
                    <a:pt x="0" y="414527"/>
                  </a:lnTo>
                  <a:close/>
                </a:path>
              </a:pathLst>
            </a:custGeom>
            <a:ln w="9144">
              <a:solidFill>
                <a:srgbClr val="04DF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379882" y="2038858"/>
            <a:ext cx="3919854" cy="2917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ndara"/>
                <a:cs typeface="Candara"/>
              </a:rPr>
              <a:t>ДОХОДЫ</a:t>
            </a:r>
            <a:r>
              <a:rPr sz="1800" b="1" spc="24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это</a:t>
            </a:r>
            <a:r>
              <a:rPr sz="1800" spc="25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поступающие</a:t>
            </a:r>
            <a:r>
              <a:rPr sz="1800" spc="24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в</a:t>
            </a:r>
            <a:r>
              <a:rPr sz="1800" spc="240" dirty="0">
                <a:latin typeface="Candara"/>
                <a:cs typeface="Candara"/>
              </a:rPr>
              <a:t> </a:t>
            </a:r>
            <a:r>
              <a:rPr sz="1800" spc="-10" dirty="0">
                <a:latin typeface="Candara"/>
                <a:cs typeface="Candara"/>
              </a:rPr>
              <a:t>бюджет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9882" y="2312873"/>
            <a:ext cx="3920490" cy="8403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0205" algn="l"/>
                <a:tab pos="3144520" algn="l"/>
              </a:tabLst>
            </a:pPr>
            <a:r>
              <a:rPr sz="1800" spc="-10" dirty="0">
                <a:latin typeface="Candara"/>
                <a:cs typeface="Candara"/>
              </a:rPr>
              <a:t>денежные</a:t>
            </a:r>
            <a:r>
              <a:rPr sz="1800" dirty="0">
                <a:latin typeface="Candara"/>
                <a:cs typeface="Candara"/>
              </a:rPr>
              <a:t>	</a:t>
            </a:r>
            <a:r>
              <a:rPr sz="1800" spc="-10" dirty="0">
                <a:latin typeface="Candara"/>
                <a:cs typeface="Candara"/>
              </a:rPr>
              <a:t>средства</a:t>
            </a:r>
            <a:r>
              <a:rPr sz="1800" dirty="0">
                <a:latin typeface="Candara"/>
                <a:cs typeface="Candara"/>
              </a:rPr>
              <a:t>	</a:t>
            </a:r>
            <a:r>
              <a:rPr sz="1800" spc="-10" dirty="0">
                <a:latin typeface="Candara"/>
                <a:cs typeface="Candara"/>
              </a:rPr>
              <a:t>(налоги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0"/>
              </a:spcBef>
              <a:tabLst>
                <a:tab pos="1638300" algn="l"/>
                <a:tab pos="2040889" algn="l"/>
                <a:tab pos="3492500" algn="l"/>
              </a:tabLst>
            </a:pPr>
            <a:r>
              <a:rPr sz="1800" spc="-10" dirty="0">
                <a:latin typeface="Candara"/>
                <a:cs typeface="Candara"/>
              </a:rPr>
              <a:t>юридических</a:t>
            </a:r>
            <a:r>
              <a:rPr sz="1800" dirty="0">
                <a:latin typeface="Candara"/>
                <a:cs typeface="Candara"/>
              </a:rPr>
              <a:t>	</a:t>
            </a:r>
            <a:r>
              <a:rPr sz="1800" spc="-50" dirty="0">
                <a:latin typeface="Candara"/>
                <a:cs typeface="Candara"/>
              </a:rPr>
              <a:t>и</a:t>
            </a:r>
            <a:r>
              <a:rPr sz="1800" dirty="0">
                <a:latin typeface="Candara"/>
                <a:cs typeface="Candara"/>
              </a:rPr>
              <a:t>	</a:t>
            </a:r>
            <a:r>
              <a:rPr sz="1800" spc="-10" dirty="0">
                <a:latin typeface="Candara"/>
                <a:cs typeface="Candara"/>
              </a:rPr>
              <a:t>физических</a:t>
            </a:r>
            <a:r>
              <a:rPr sz="1800" dirty="0">
                <a:latin typeface="Candara"/>
                <a:cs typeface="Candara"/>
              </a:rPr>
              <a:t>	</a:t>
            </a:r>
            <a:r>
              <a:rPr sz="1800" spc="-20" dirty="0">
                <a:latin typeface="Candara"/>
                <a:cs typeface="Candara"/>
              </a:rPr>
              <a:t>лиц,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2353" y="3997325"/>
            <a:ext cx="3499485" cy="3175"/>
          </a:xfrm>
          <a:custGeom>
            <a:avLst/>
            <a:gdLst/>
            <a:ahLst/>
            <a:cxnLst/>
            <a:rect l="l" t="t" r="r" b="b"/>
            <a:pathLst>
              <a:path w="3499485" h="3175">
                <a:moveTo>
                  <a:pt x="3499053" y="0"/>
                </a:moveTo>
                <a:lnTo>
                  <a:pt x="0" y="0"/>
                </a:lnTo>
                <a:lnTo>
                  <a:pt x="0" y="3048"/>
                </a:lnTo>
                <a:lnTo>
                  <a:pt x="3499053" y="3048"/>
                </a:lnTo>
                <a:lnTo>
                  <a:pt x="34990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9882" y="2862198"/>
            <a:ext cx="3922395" cy="1182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ndara"/>
                <a:cs typeface="Candara"/>
              </a:rPr>
              <a:t>административные</a:t>
            </a:r>
            <a:r>
              <a:rPr sz="1800" spc="45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платежи</a:t>
            </a:r>
            <a:r>
              <a:rPr sz="1800" spc="44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и</a:t>
            </a:r>
            <a:r>
              <a:rPr sz="1800" spc="455" dirty="0">
                <a:latin typeface="Candara"/>
                <a:cs typeface="Candara"/>
              </a:rPr>
              <a:t> </a:t>
            </a:r>
            <a:r>
              <a:rPr sz="1800" spc="-10" dirty="0">
                <a:latin typeface="Candara"/>
                <a:cs typeface="Candara"/>
              </a:rPr>
              <a:t>сборы, </a:t>
            </a:r>
            <a:r>
              <a:rPr sz="1800" dirty="0">
                <a:latin typeface="Candara"/>
                <a:cs typeface="Candara"/>
              </a:rPr>
              <a:t>безвозмездные</a:t>
            </a:r>
            <a:r>
              <a:rPr sz="1800" spc="-45" dirty="0">
                <a:latin typeface="Candara"/>
                <a:cs typeface="Candara"/>
              </a:rPr>
              <a:t> </a:t>
            </a:r>
            <a:r>
              <a:rPr sz="1800" spc="-10" dirty="0">
                <a:latin typeface="Candara"/>
                <a:cs typeface="Candara"/>
              </a:rPr>
              <a:t>поступления)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ts val="2400"/>
              </a:lnSpc>
              <a:spcBef>
                <a:spcPts val="50"/>
              </a:spcBef>
            </a:pPr>
            <a:r>
              <a:rPr sz="2000" b="1" u="sng" dirty="0">
                <a:solidFill>
                  <a:srgbClr val="FF0000"/>
                </a:solidFill>
                <a:latin typeface="Candara"/>
                <a:cs typeface="Candara"/>
              </a:rPr>
              <a:t>Доходы:</a:t>
            </a:r>
            <a:r>
              <a:rPr sz="2000" b="1" u="sng" spc="29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Candara"/>
                <a:cs typeface="Candara"/>
              </a:rPr>
              <a:t>налоговые,</a:t>
            </a:r>
            <a:r>
              <a:rPr sz="2000" b="1" u="sng" spc="31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latin typeface="Candara"/>
                <a:cs typeface="Candara"/>
              </a:rPr>
              <a:t>неналоговые</a:t>
            </a:r>
            <a:r>
              <a:rPr sz="2000" b="1" spc="-1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ndara"/>
                <a:cs typeface="Candara"/>
              </a:rPr>
              <a:t>и</a:t>
            </a:r>
            <a:r>
              <a:rPr sz="2000" b="1" spc="-15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ndara"/>
                <a:cs typeface="Candara"/>
              </a:rPr>
              <a:t>безвозмездные</a:t>
            </a:r>
            <a:r>
              <a:rPr sz="2000" b="1" spc="-15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ndara"/>
                <a:cs typeface="Candara"/>
              </a:rPr>
              <a:t>поступления.</a:t>
            </a:r>
            <a:endParaRPr sz="2000">
              <a:latin typeface="Candara"/>
              <a:cs typeface="Candar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536947" y="1837944"/>
            <a:ext cx="4335780" cy="2470785"/>
            <a:chOff x="4536947" y="1837944"/>
            <a:chExt cx="4335780" cy="2470785"/>
          </a:xfrm>
        </p:grpSpPr>
        <p:pic>
          <p:nvPicPr>
            <p:cNvPr id="23" name="object 23"/>
            <p:cNvPicPr/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544567" y="1845564"/>
              <a:ext cx="4320540" cy="245516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544567" y="1845564"/>
              <a:ext cx="4320540" cy="2455545"/>
            </a:xfrm>
            <a:custGeom>
              <a:avLst/>
              <a:gdLst/>
              <a:ahLst/>
              <a:cxnLst/>
              <a:rect l="l" t="t" r="r" b="b"/>
              <a:pathLst>
                <a:path w="4320540" h="2455545">
                  <a:moveTo>
                    <a:pt x="0" y="409194"/>
                  </a:moveTo>
                  <a:lnTo>
                    <a:pt x="2753" y="361484"/>
                  </a:lnTo>
                  <a:lnTo>
                    <a:pt x="10810" y="315388"/>
                  </a:lnTo>
                  <a:lnTo>
                    <a:pt x="23861" y="271212"/>
                  </a:lnTo>
                  <a:lnTo>
                    <a:pt x="41601" y="229266"/>
                  </a:lnTo>
                  <a:lnTo>
                    <a:pt x="63721" y="189855"/>
                  </a:lnTo>
                  <a:lnTo>
                    <a:pt x="89913" y="153288"/>
                  </a:lnTo>
                  <a:lnTo>
                    <a:pt x="119872" y="119872"/>
                  </a:lnTo>
                  <a:lnTo>
                    <a:pt x="153288" y="89913"/>
                  </a:lnTo>
                  <a:lnTo>
                    <a:pt x="189855" y="63721"/>
                  </a:lnTo>
                  <a:lnTo>
                    <a:pt x="229266" y="41601"/>
                  </a:lnTo>
                  <a:lnTo>
                    <a:pt x="271212" y="23861"/>
                  </a:lnTo>
                  <a:lnTo>
                    <a:pt x="315388" y="10810"/>
                  </a:lnTo>
                  <a:lnTo>
                    <a:pt x="361484" y="2753"/>
                  </a:lnTo>
                  <a:lnTo>
                    <a:pt x="409194" y="0"/>
                  </a:lnTo>
                  <a:lnTo>
                    <a:pt x="3911346" y="0"/>
                  </a:lnTo>
                  <a:lnTo>
                    <a:pt x="3959055" y="2753"/>
                  </a:lnTo>
                  <a:lnTo>
                    <a:pt x="4005151" y="10810"/>
                  </a:lnTo>
                  <a:lnTo>
                    <a:pt x="4049327" y="23861"/>
                  </a:lnTo>
                  <a:lnTo>
                    <a:pt x="4091273" y="41601"/>
                  </a:lnTo>
                  <a:lnTo>
                    <a:pt x="4130684" y="63721"/>
                  </a:lnTo>
                  <a:lnTo>
                    <a:pt x="4167251" y="89913"/>
                  </a:lnTo>
                  <a:lnTo>
                    <a:pt x="4200667" y="119872"/>
                  </a:lnTo>
                  <a:lnTo>
                    <a:pt x="4230626" y="153288"/>
                  </a:lnTo>
                  <a:lnTo>
                    <a:pt x="4256818" y="189855"/>
                  </a:lnTo>
                  <a:lnTo>
                    <a:pt x="4278938" y="229266"/>
                  </a:lnTo>
                  <a:lnTo>
                    <a:pt x="4296678" y="271212"/>
                  </a:lnTo>
                  <a:lnTo>
                    <a:pt x="4309729" y="315388"/>
                  </a:lnTo>
                  <a:lnTo>
                    <a:pt x="4317786" y="361484"/>
                  </a:lnTo>
                  <a:lnTo>
                    <a:pt x="4320540" y="409194"/>
                  </a:lnTo>
                  <a:lnTo>
                    <a:pt x="4320540" y="2045970"/>
                  </a:lnTo>
                  <a:lnTo>
                    <a:pt x="4317786" y="2093679"/>
                  </a:lnTo>
                  <a:lnTo>
                    <a:pt x="4309729" y="2139775"/>
                  </a:lnTo>
                  <a:lnTo>
                    <a:pt x="4296678" y="2183951"/>
                  </a:lnTo>
                  <a:lnTo>
                    <a:pt x="4278938" y="2225897"/>
                  </a:lnTo>
                  <a:lnTo>
                    <a:pt x="4256818" y="2265308"/>
                  </a:lnTo>
                  <a:lnTo>
                    <a:pt x="4230626" y="2301875"/>
                  </a:lnTo>
                  <a:lnTo>
                    <a:pt x="4200667" y="2335291"/>
                  </a:lnTo>
                  <a:lnTo>
                    <a:pt x="4167251" y="2365250"/>
                  </a:lnTo>
                  <a:lnTo>
                    <a:pt x="4130684" y="2391442"/>
                  </a:lnTo>
                  <a:lnTo>
                    <a:pt x="4091273" y="2413562"/>
                  </a:lnTo>
                  <a:lnTo>
                    <a:pt x="4049327" y="2431302"/>
                  </a:lnTo>
                  <a:lnTo>
                    <a:pt x="4005151" y="2444353"/>
                  </a:lnTo>
                  <a:lnTo>
                    <a:pt x="3959055" y="2452410"/>
                  </a:lnTo>
                  <a:lnTo>
                    <a:pt x="3911346" y="2455164"/>
                  </a:lnTo>
                  <a:lnTo>
                    <a:pt x="409194" y="2455164"/>
                  </a:lnTo>
                  <a:lnTo>
                    <a:pt x="361484" y="2452410"/>
                  </a:lnTo>
                  <a:lnTo>
                    <a:pt x="315388" y="2444353"/>
                  </a:lnTo>
                  <a:lnTo>
                    <a:pt x="271212" y="2431302"/>
                  </a:lnTo>
                  <a:lnTo>
                    <a:pt x="229266" y="2413562"/>
                  </a:lnTo>
                  <a:lnTo>
                    <a:pt x="189855" y="2391442"/>
                  </a:lnTo>
                  <a:lnTo>
                    <a:pt x="153288" y="2365250"/>
                  </a:lnTo>
                  <a:lnTo>
                    <a:pt x="119872" y="2335291"/>
                  </a:lnTo>
                  <a:lnTo>
                    <a:pt x="89913" y="2301875"/>
                  </a:lnTo>
                  <a:lnTo>
                    <a:pt x="63721" y="2265308"/>
                  </a:lnTo>
                  <a:lnTo>
                    <a:pt x="41601" y="2225897"/>
                  </a:lnTo>
                  <a:lnTo>
                    <a:pt x="23861" y="2183951"/>
                  </a:lnTo>
                  <a:lnTo>
                    <a:pt x="10810" y="2139775"/>
                  </a:lnTo>
                  <a:lnTo>
                    <a:pt x="2753" y="2093679"/>
                  </a:lnTo>
                  <a:lnTo>
                    <a:pt x="0" y="2045970"/>
                  </a:lnTo>
                  <a:lnTo>
                    <a:pt x="0" y="409194"/>
                  </a:lnTo>
                  <a:close/>
                </a:path>
              </a:pathLst>
            </a:custGeom>
            <a:ln w="15240">
              <a:solidFill>
                <a:srgbClr val="165D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5007609" y="1947798"/>
            <a:ext cx="3392804" cy="1937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ndara"/>
                <a:cs typeface="Candara"/>
              </a:rPr>
              <a:t>РАСХОДЫ</a:t>
            </a:r>
            <a:r>
              <a:rPr sz="1800" b="1" spc="-2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это</a:t>
            </a:r>
            <a:r>
              <a:rPr sz="1800" spc="-4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выплачиваемые</a:t>
            </a:r>
            <a:r>
              <a:rPr sz="1800" spc="-30" dirty="0">
                <a:latin typeface="Candara"/>
                <a:cs typeface="Candara"/>
              </a:rPr>
              <a:t> </a:t>
            </a:r>
            <a:r>
              <a:rPr sz="1800" spc="-25" dirty="0">
                <a:latin typeface="Candara"/>
                <a:cs typeface="Candara"/>
              </a:rPr>
              <a:t>из </a:t>
            </a:r>
            <a:r>
              <a:rPr sz="1800" dirty="0">
                <a:latin typeface="Candara"/>
                <a:cs typeface="Candara"/>
              </a:rPr>
              <a:t>бюджета</a:t>
            </a:r>
            <a:r>
              <a:rPr sz="1800" spc="-4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денежные</a:t>
            </a:r>
            <a:r>
              <a:rPr sz="1800" spc="-15" dirty="0">
                <a:latin typeface="Candara"/>
                <a:cs typeface="Candara"/>
              </a:rPr>
              <a:t> </a:t>
            </a:r>
            <a:r>
              <a:rPr sz="1800" spc="-10" dirty="0">
                <a:latin typeface="Candara"/>
                <a:cs typeface="Candara"/>
              </a:rPr>
              <a:t>средства </a:t>
            </a:r>
            <a:r>
              <a:rPr sz="1800" dirty="0">
                <a:latin typeface="Candara"/>
                <a:cs typeface="Candara"/>
              </a:rPr>
              <a:t>(социальные</a:t>
            </a:r>
            <a:r>
              <a:rPr sz="1800" spc="-4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выплаты</a:t>
            </a:r>
            <a:r>
              <a:rPr sz="1800" spc="-45" dirty="0">
                <a:latin typeface="Candara"/>
                <a:cs typeface="Candara"/>
              </a:rPr>
              <a:t> </a:t>
            </a:r>
            <a:r>
              <a:rPr sz="1800" spc="-10" dirty="0">
                <a:latin typeface="Candara"/>
                <a:cs typeface="Candara"/>
              </a:rPr>
              <a:t>населению, </a:t>
            </a:r>
            <a:r>
              <a:rPr sz="1800" dirty="0">
                <a:latin typeface="Candara"/>
                <a:cs typeface="Candara"/>
              </a:rPr>
              <a:t>содержание</a:t>
            </a:r>
            <a:r>
              <a:rPr sz="1800" spc="-5" dirty="0">
                <a:latin typeface="Candara"/>
                <a:cs typeface="Candara"/>
              </a:rPr>
              <a:t> </a:t>
            </a:r>
            <a:r>
              <a:rPr sz="1800" spc="-10" dirty="0">
                <a:latin typeface="Candara"/>
                <a:cs typeface="Candara"/>
              </a:rPr>
              <a:t>государственных</a:t>
            </a:r>
            <a:endParaRPr sz="1800">
              <a:latin typeface="Candara"/>
              <a:cs typeface="Candara"/>
            </a:endParaRPr>
          </a:p>
          <a:p>
            <a:pPr marL="52069" algn="ctr">
              <a:lnSpc>
                <a:spcPct val="100000"/>
              </a:lnSpc>
            </a:pPr>
            <a:r>
              <a:rPr sz="1800" dirty="0">
                <a:latin typeface="Candara"/>
                <a:cs typeface="Candara"/>
              </a:rPr>
              <a:t>учреждений</a:t>
            </a:r>
            <a:r>
              <a:rPr sz="1800" spc="-1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(образование,</a:t>
            </a:r>
            <a:r>
              <a:rPr sz="1800" spc="-50" dirty="0">
                <a:latin typeface="Candara"/>
                <a:cs typeface="Candara"/>
              </a:rPr>
              <a:t> </a:t>
            </a:r>
            <a:r>
              <a:rPr sz="1800" spc="-20" dirty="0">
                <a:latin typeface="Candara"/>
                <a:cs typeface="Candara"/>
              </a:rPr>
              <a:t>ЖКХ, </a:t>
            </a:r>
            <a:r>
              <a:rPr sz="1800" dirty="0">
                <a:latin typeface="Candara"/>
                <a:cs typeface="Candara"/>
              </a:rPr>
              <a:t>культура</a:t>
            </a:r>
            <a:r>
              <a:rPr sz="1800" spc="-2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и</a:t>
            </a:r>
            <a:r>
              <a:rPr sz="1800" spc="-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другие) </a:t>
            </a:r>
            <a:r>
              <a:rPr sz="1800" spc="-10" dirty="0">
                <a:latin typeface="Candara"/>
                <a:cs typeface="Candara"/>
              </a:rPr>
              <a:t>капитальное </a:t>
            </a:r>
            <a:r>
              <a:rPr sz="1800" dirty="0">
                <a:latin typeface="Candara"/>
                <a:cs typeface="Candara"/>
              </a:rPr>
              <a:t>строительство</a:t>
            </a:r>
            <a:r>
              <a:rPr sz="1800" spc="-6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и</a:t>
            </a:r>
            <a:r>
              <a:rPr sz="1800" spc="-35" dirty="0">
                <a:latin typeface="Candara"/>
                <a:cs typeface="Candara"/>
              </a:rPr>
              <a:t> </a:t>
            </a:r>
            <a:r>
              <a:rPr sz="1800" spc="-10" dirty="0">
                <a:latin typeface="Candara"/>
                <a:cs typeface="Candara"/>
              </a:rPr>
              <a:t>другие)</a:t>
            </a:r>
            <a:endParaRPr sz="1800">
              <a:latin typeface="Candara"/>
              <a:cs typeface="Candar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75843" y="4690871"/>
            <a:ext cx="2365375" cy="2014855"/>
            <a:chOff x="275843" y="4690871"/>
            <a:chExt cx="2365375" cy="2014855"/>
          </a:xfrm>
        </p:grpSpPr>
        <p:sp>
          <p:nvSpPr>
            <p:cNvPr id="27" name="object 27"/>
            <p:cNvSpPr/>
            <p:nvPr/>
          </p:nvSpPr>
          <p:spPr>
            <a:xfrm>
              <a:off x="288797" y="4703825"/>
              <a:ext cx="2339340" cy="1988820"/>
            </a:xfrm>
            <a:custGeom>
              <a:avLst/>
              <a:gdLst/>
              <a:ahLst/>
              <a:cxnLst/>
              <a:rect l="l" t="t" r="r" b="b"/>
              <a:pathLst>
                <a:path w="2339340" h="1988820">
                  <a:moveTo>
                    <a:pt x="2339340" y="0"/>
                  </a:moveTo>
                  <a:lnTo>
                    <a:pt x="0" y="0"/>
                  </a:lnTo>
                  <a:lnTo>
                    <a:pt x="0" y="1988820"/>
                  </a:lnTo>
                  <a:lnTo>
                    <a:pt x="2339340" y="1988820"/>
                  </a:lnTo>
                  <a:lnTo>
                    <a:pt x="2339340" y="0"/>
                  </a:lnTo>
                  <a:close/>
                </a:path>
              </a:pathLst>
            </a:custGeom>
            <a:solidFill>
              <a:srgbClr val="F5C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8797" y="4703825"/>
              <a:ext cx="2339340" cy="1988820"/>
            </a:xfrm>
            <a:custGeom>
              <a:avLst/>
              <a:gdLst/>
              <a:ahLst/>
              <a:cxnLst/>
              <a:rect l="l" t="t" r="r" b="b"/>
              <a:pathLst>
                <a:path w="2339340" h="1988820">
                  <a:moveTo>
                    <a:pt x="0" y="1988820"/>
                  </a:moveTo>
                  <a:lnTo>
                    <a:pt x="2339340" y="1988820"/>
                  </a:lnTo>
                  <a:lnTo>
                    <a:pt x="2339340" y="0"/>
                  </a:lnTo>
                  <a:lnTo>
                    <a:pt x="0" y="0"/>
                  </a:lnTo>
                  <a:lnTo>
                    <a:pt x="0" y="198882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288797" y="4703826"/>
            <a:ext cx="2339340" cy="1819107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1100"/>
              </a:spcBef>
            </a:pPr>
            <a:r>
              <a:rPr sz="1800" b="1" spc="-10" dirty="0">
                <a:latin typeface="Candara"/>
                <a:cs typeface="Candara"/>
              </a:rPr>
              <a:t>превышение </a:t>
            </a:r>
            <a:r>
              <a:rPr sz="1800" b="1" dirty="0">
                <a:latin typeface="Candara"/>
                <a:cs typeface="Candara"/>
              </a:rPr>
              <a:t>доходов</a:t>
            </a:r>
            <a:r>
              <a:rPr sz="1800" b="1" spc="-55" dirty="0">
                <a:latin typeface="Candara"/>
                <a:cs typeface="Candara"/>
              </a:rPr>
              <a:t> </a:t>
            </a:r>
            <a:r>
              <a:rPr sz="1800" b="1" spc="-25" dirty="0">
                <a:latin typeface="Candara"/>
                <a:cs typeface="Candara"/>
              </a:rPr>
              <a:t>над</a:t>
            </a:r>
            <a:endParaRPr sz="1800">
              <a:latin typeface="Candara"/>
              <a:cs typeface="Candara"/>
            </a:endParaRPr>
          </a:p>
          <a:p>
            <a:pPr marL="125730" algn="ctr">
              <a:lnSpc>
                <a:spcPct val="100000"/>
              </a:lnSpc>
            </a:pPr>
            <a:r>
              <a:rPr sz="1800" b="1" dirty="0">
                <a:latin typeface="Candara"/>
                <a:cs typeface="Candara"/>
              </a:rPr>
              <a:t>расходами</a:t>
            </a:r>
            <a:r>
              <a:rPr sz="1800" b="1" spc="-30" dirty="0">
                <a:latin typeface="Candara"/>
                <a:cs typeface="Candara"/>
              </a:rPr>
              <a:t> </a:t>
            </a:r>
            <a:r>
              <a:rPr sz="1800" b="1" spc="-10" dirty="0">
                <a:latin typeface="Candara"/>
                <a:cs typeface="Candara"/>
              </a:rPr>
              <a:t>образует положительный</a:t>
            </a:r>
            <a:endParaRPr sz="1800">
              <a:latin typeface="Candara"/>
              <a:cs typeface="Candara"/>
            </a:endParaRPr>
          </a:p>
          <a:p>
            <a:pPr algn="ctr">
              <a:lnSpc>
                <a:spcPts val="2150"/>
              </a:lnSpc>
            </a:pPr>
            <a:r>
              <a:rPr sz="1800" b="1" dirty="0">
                <a:latin typeface="Candara"/>
                <a:cs typeface="Candara"/>
              </a:rPr>
              <a:t>остаток</a:t>
            </a:r>
            <a:r>
              <a:rPr sz="1800" b="1" spc="-5" dirty="0">
                <a:latin typeface="Candara"/>
                <a:cs typeface="Candara"/>
              </a:rPr>
              <a:t> </a:t>
            </a:r>
            <a:r>
              <a:rPr sz="1800" b="1" spc="-10" dirty="0">
                <a:latin typeface="Candara"/>
                <a:cs typeface="Candara"/>
              </a:rPr>
              <a:t>бюджета</a:t>
            </a:r>
            <a:endParaRPr sz="1800">
              <a:latin typeface="Candara"/>
              <a:cs typeface="Candara"/>
            </a:endParaRPr>
          </a:p>
          <a:p>
            <a:pPr marL="47625" algn="ctr">
              <a:lnSpc>
                <a:spcPts val="2375"/>
              </a:lnSpc>
            </a:pPr>
            <a:r>
              <a:rPr sz="2000" b="1" spc="-10" dirty="0">
                <a:solidFill>
                  <a:srgbClr val="FF0000"/>
                </a:solidFill>
                <a:latin typeface="Candara"/>
                <a:cs typeface="Candara"/>
              </a:rPr>
              <a:t>ПРОФИЦИТ</a:t>
            </a:r>
            <a:endParaRPr sz="2000">
              <a:latin typeface="Candara"/>
              <a:cs typeface="Candar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548564" y="4681664"/>
            <a:ext cx="2330450" cy="2013585"/>
            <a:chOff x="6548564" y="4681664"/>
            <a:chExt cx="2330450" cy="2013585"/>
          </a:xfrm>
        </p:grpSpPr>
        <p:sp>
          <p:nvSpPr>
            <p:cNvPr id="31" name="object 31"/>
            <p:cNvSpPr/>
            <p:nvPr/>
          </p:nvSpPr>
          <p:spPr>
            <a:xfrm>
              <a:off x="6561582" y="4694682"/>
              <a:ext cx="2304415" cy="1987550"/>
            </a:xfrm>
            <a:custGeom>
              <a:avLst/>
              <a:gdLst/>
              <a:ahLst/>
              <a:cxnLst/>
              <a:rect l="l" t="t" r="r" b="b"/>
              <a:pathLst>
                <a:path w="2304415" h="1987550">
                  <a:moveTo>
                    <a:pt x="2304287" y="0"/>
                  </a:moveTo>
                  <a:lnTo>
                    <a:pt x="0" y="0"/>
                  </a:lnTo>
                  <a:lnTo>
                    <a:pt x="0" y="1987295"/>
                  </a:lnTo>
                  <a:lnTo>
                    <a:pt x="2304287" y="1987295"/>
                  </a:lnTo>
                  <a:lnTo>
                    <a:pt x="2304287" y="0"/>
                  </a:lnTo>
                  <a:close/>
                </a:path>
              </a:pathLst>
            </a:custGeom>
            <a:solidFill>
              <a:srgbClr val="F5C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61582" y="4694682"/>
              <a:ext cx="2304415" cy="1987550"/>
            </a:xfrm>
            <a:custGeom>
              <a:avLst/>
              <a:gdLst/>
              <a:ahLst/>
              <a:cxnLst/>
              <a:rect l="l" t="t" r="r" b="b"/>
              <a:pathLst>
                <a:path w="2304415" h="1987550">
                  <a:moveTo>
                    <a:pt x="0" y="1987295"/>
                  </a:moveTo>
                  <a:lnTo>
                    <a:pt x="2304287" y="1987295"/>
                  </a:lnTo>
                  <a:lnTo>
                    <a:pt x="2304287" y="0"/>
                  </a:lnTo>
                  <a:lnTo>
                    <a:pt x="0" y="0"/>
                  </a:lnTo>
                  <a:lnTo>
                    <a:pt x="0" y="198729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6561581" y="4694682"/>
            <a:ext cx="2304415" cy="1943388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363220" algn="ctr">
              <a:lnSpc>
                <a:spcPct val="100000"/>
              </a:lnSpc>
              <a:spcBef>
                <a:spcPts val="125"/>
              </a:spcBef>
            </a:pPr>
            <a:r>
              <a:rPr sz="1800" b="1" dirty="0">
                <a:latin typeface="Candara"/>
                <a:cs typeface="Candara"/>
              </a:rPr>
              <a:t>если</a:t>
            </a:r>
            <a:r>
              <a:rPr sz="1800" b="1" spc="-25" dirty="0">
                <a:latin typeface="Candara"/>
                <a:cs typeface="Candara"/>
              </a:rPr>
              <a:t> </a:t>
            </a:r>
            <a:r>
              <a:rPr sz="1800" b="1" spc="-10" dirty="0">
                <a:latin typeface="Candara"/>
                <a:cs typeface="Candara"/>
              </a:rPr>
              <a:t>расходная </a:t>
            </a:r>
            <a:r>
              <a:rPr sz="1800" b="1" dirty="0">
                <a:latin typeface="Candara"/>
                <a:cs typeface="Candara"/>
              </a:rPr>
              <a:t>часть </a:t>
            </a:r>
            <a:r>
              <a:rPr sz="1800" b="1" spc="-10" dirty="0">
                <a:latin typeface="Candara"/>
                <a:cs typeface="Candara"/>
              </a:rPr>
              <a:t>бюджета превышает </a:t>
            </a:r>
            <a:r>
              <a:rPr sz="1800" b="1" dirty="0">
                <a:latin typeface="Candara"/>
                <a:cs typeface="Candara"/>
              </a:rPr>
              <a:t>доходную,</a:t>
            </a:r>
            <a:r>
              <a:rPr sz="1800" b="1" spc="-45" dirty="0">
                <a:latin typeface="Candara"/>
                <a:cs typeface="Candara"/>
              </a:rPr>
              <a:t> </a:t>
            </a:r>
            <a:r>
              <a:rPr sz="1800" b="1" spc="-25" dirty="0">
                <a:latin typeface="Candara"/>
                <a:cs typeface="Candara"/>
              </a:rPr>
              <a:t>то</a:t>
            </a:r>
            <a:endParaRPr sz="1800">
              <a:latin typeface="Candara"/>
              <a:cs typeface="Candara"/>
            </a:endParaRPr>
          </a:p>
          <a:p>
            <a:pPr marL="1905" algn="ctr">
              <a:lnSpc>
                <a:spcPct val="100000"/>
              </a:lnSpc>
            </a:pPr>
            <a:r>
              <a:rPr sz="1800" b="1" spc="-10" dirty="0">
                <a:latin typeface="Candara"/>
                <a:cs typeface="Candara"/>
              </a:rPr>
              <a:t>бюджет</a:t>
            </a:r>
            <a:endParaRPr sz="1800">
              <a:latin typeface="Candara"/>
              <a:cs typeface="Candara"/>
            </a:endParaRPr>
          </a:p>
          <a:p>
            <a:pPr marL="391795" algn="ctr">
              <a:lnSpc>
                <a:spcPct val="100000"/>
              </a:lnSpc>
            </a:pPr>
            <a:r>
              <a:rPr sz="1800" b="1" dirty="0">
                <a:latin typeface="Candara"/>
                <a:cs typeface="Candara"/>
              </a:rPr>
              <a:t>формируется</a:t>
            </a:r>
            <a:r>
              <a:rPr sz="1800" b="1" spc="-25" dirty="0">
                <a:latin typeface="Candara"/>
                <a:cs typeface="Candara"/>
              </a:rPr>
              <a:t> </a:t>
            </a:r>
            <a:r>
              <a:rPr sz="1800" b="1" spc="-50" dirty="0">
                <a:latin typeface="Candara"/>
                <a:cs typeface="Candara"/>
              </a:rPr>
              <a:t>с </a:t>
            </a:r>
            <a:r>
              <a:rPr sz="1800" b="1" spc="-10" dirty="0">
                <a:solidFill>
                  <a:srgbClr val="FF0000"/>
                </a:solidFill>
                <a:latin typeface="Candara"/>
                <a:cs typeface="Candara"/>
              </a:rPr>
              <a:t>ДЕФИЦИТОМ</a:t>
            </a:r>
            <a:endParaRPr sz="1800">
              <a:latin typeface="Candara"/>
              <a:cs typeface="Candara"/>
            </a:endParaRPr>
          </a:p>
        </p:txBody>
      </p:sp>
      <p:pic>
        <p:nvPicPr>
          <p:cNvPr id="34" name="object 34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3507625" y="4693920"/>
            <a:ext cx="2115045" cy="1997964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684276" y="4300728"/>
            <a:ext cx="7632700" cy="332740"/>
          </a:xfrm>
          <a:custGeom>
            <a:avLst/>
            <a:gdLst/>
            <a:ahLst/>
            <a:cxnLst/>
            <a:rect l="l" t="t" r="r" b="b"/>
            <a:pathLst>
              <a:path w="7632700" h="332739">
                <a:moveTo>
                  <a:pt x="0" y="55372"/>
                </a:moveTo>
                <a:lnTo>
                  <a:pt x="4351" y="33807"/>
                </a:lnTo>
                <a:lnTo>
                  <a:pt x="16217" y="16208"/>
                </a:lnTo>
                <a:lnTo>
                  <a:pt x="33818" y="4347"/>
                </a:lnTo>
                <a:lnTo>
                  <a:pt x="55371" y="0"/>
                </a:lnTo>
                <a:lnTo>
                  <a:pt x="7576820" y="0"/>
                </a:lnTo>
                <a:lnTo>
                  <a:pt x="7598384" y="4347"/>
                </a:lnTo>
                <a:lnTo>
                  <a:pt x="7615983" y="16208"/>
                </a:lnTo>
                <a:lnTo>
                  <a:pt x="7627844" y="33807"/>
                </a:lnTo>
                <a:lnTo>
                  <a:pt x="7632192" y="55372"/>
                </a:lnTo>
                <a:lnTo>
                  <a:pt x="7632192" y="276860"/>
                </a:lnTo>
                <a:lnTo>
                  <a:pt x="7627844" y="298424"/>
                </a:lnTo>
                <a:lnTo>
                  <a:pt x="7615983" y="316023"/>
                </a:lnTo>
                <a:lnTo>
                  <a:pt x="7598384" y="327884"/>
                </a:lnTo>
                <a:lnTo>
                  <a:pt x="7576820" y="332232"/>
                </a:lnTo>
                <a:lnTo>
                  <a:pt x="55371" y="332232"/>
                </a:lnTo>
                <a:lnTo>
                  <a:pt x="33818" y="327884"/>
                </a:lnTo>
                <a:lnTo>
                  <a:pt x="16217" y="316023"/>
                </a:lnTo>
                <a:lnTo>
                  <a:pt x="4351" y="298424"/>
                </a:lnTo>
                <a:lnTo>
                  <a:pt x="0" y="276860"/>
                </a:lnTo>
                <a:lnTo>
                  <a:pt x="0" y="55372"/>
                </a:lnTo>
                <a:close/>
              </a:path>
            </a:pathLst>
          </a:custGeom>
          <a:ln w="15240">
            <a:solidFill>
              <a:srgbClr val="3C94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0004" y="4302632"/>
            <a:ext cx="7600950" cy="2917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onstantia"/>
                <a:cs typeface="Constantia"/>
              </a:rPr>
              <a:t>Доходы</a:t>
            </a:r>
            <a:r>
              <a:rPr sz="1800" b="1" spc="-7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–</a:t>
            </a:r>
            <a:r>
              <a:rPr sz="1800" b="1" spc="-3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Расходы</a:t>
            </a:r>
            <a:r>
              <a:rPr sz="1800" b="1" spc="-5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=</a:t>
            </a:r>
            <a:r>
              <a:rPr sz="1800" b="1" spc="-9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Дефицит</a:t>
            </a:r>
            <a:r>
              <a:rPr sz="1800" b="1" spc="-80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(Профицит)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3999" y="0"/>
                  </a:moveTo>
                  <a:lnTo>
                    <a:pt x="7733977" y="0"/>
                  </a:lnTo>
                  <a:lnTo>
                    <a:pt x="0" y="6855297"/>
                  </a:lnTo>
                  <a:lnTo>
                    <a:pt x="0" y="6857996"/>
                  </a:lnTo>
                  <a:lnTo>
                    <a:pt x="9143999" y="6857996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F86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648711"/>
              <a:ext cx="3572510" cy="4209415"/>
            </a:xfrm>
            <a:custGeom>
              <a:avLst/>
              <a:gdLst/>
              <a:ahLst/>
              <a:cxnLst/>
              <a:rect l="l" t="t" r="r" b="b"/>
              <a:pathLst>
                <a:path w="3572510" h="4209415">
                  <a:moveTo>
                    <a:pt x="0" y="0"/>
                  </a:moveTo>
                  <a:lnTo>
                    <a:pt x="0" y="4209287"/>
                  </a:lnTo>
                  <a:lnTo>
                    <a:pt x="3572255" y="4209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A0D9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55573" y="2204847"/>
            <a:ext cx="7435850" cy="3467735"/>
            <a:chOff x="755573" y="2204847"/>
            <a:chExt cx="7435850" cy="3467735"/>
          </a:xfrm>
        </p:grpSpPr>
        <p:sp>
          <p:nvSpPr>
            <p:cNvPr id="6" name="object 6"/>
            <p:cNvSpPr/>
            <p:nvPr/>
          </p:nvSpPr>
          <p:spPr>
            <a:xfrm>
              <a:off x="755573" y="2204897"/>
              <a:ext cx="7435850" cy="3466465"/>
            </a:xfrm>
            <a:custGeom>
              <a:avLst/>
              <a:gdLst/>
              <a:ahLst/>
              <a:cxnLst/>
              <a:rect l="l" t="t" r="r" b="b"/>
              <a:pathLst>
                <a:path w="7435850" h="3466465">
                  <a:moveTo>
                    <a:pt x="7435850" y="0"/>
                  </a:moveTo>
                  <a:lnTo>
                    <a:pt x="0" y="0"/>
                  </a:lnTo>
                  <a:lnTo>
                    <a:pt x="0" y="3466337"/>
                  </a:lnTo>
                  <a:lnTo>
                    <a:pt x="7435850" y="3466337"/>
                  </a:lnTo>
                  <a:lnTo>
                    <a:pt x="7435850" y="0"/>
                  </a:lnTo>
                  <a:close/>
                </a:path>
              </a:pathLst>
            </a:custGeom>
            <a:solidFill>
              <a:srgbClr val="434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55573" y="2204847"/>
              <a:ext cx="7408113" cy="34671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534531" y="3119247"/>
              <a:ext cx="1629155" cy="8503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734687" y="3969639"/>
              <a:ext cx="3428999" cy="8503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626995" y="4820043"/>
              <a:ext cx="5536691" cy="851916"/>
            </a:xfrm>
            <a:prstGeom prst="rect">
              <a:avLst/>
            </a:prstGeom>
          </p:spPr>
        </p:pic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55573" y="2211184"/>
          <a:ext cx="7435850" cy="3467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5986"/>
                <a:gridCol w="2111438"/>
                <a:gridCol w="1803439"/>
                <a:gridCol w="1644987"/>
              </a:tblGrid>
              <a:tr h="914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3274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275"/>
                        </a:lnSpc>
                      </a:pPr>
                      <a:r>
                        <a:rPr sz="2000" b="1" spc="-2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334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2000" b="1" spc="-9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sz="2000" b="1" spc="-8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b="1" dirty="0">
                          <a:latin typeface="Times New Roman" pitchFamily="18" charset="0"/>
                          <a:cs typeface="Times New Roman" pitchFamily="18" charset="0"/>
                        </a:rPr>
                        <a:t>году,</a:t>
                      </a:r>
                      <a:r>
                        <a:rPr sz="2000" b="1" spc="3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b="1" spc="-20" dirty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ts val="2275"/>
                        </a:lnSpc>
                      </a:pPr>
                      <a:r>
                        <a:rPr sz="2000" b="1" spc="-10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9890" indent="-10668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2000" b="1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sz="2000" b="1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b="1" spc="-65" dirty="0">
                          <a:latin typeface="Times New Roman" pitchFamily="18" charset="0"/>
                          <a:cs typeface="Times New Roman" pitchFamily="18" charset="0"/>
                        </a:rPr>
                        <a:t>году, </a:t>
                      </a:r>
                      <a:r>
                        <a:rPr sz="2000" b="1" dirty="0">
                          <a:latin typeface="Times New Roman" pitchFamily="18" charset="0"/>
                          <a:cs typeface="Times New Roman" pitchFamily="18" charset="0"/>
                        </a:rPr>
                        <a:t>тыс.</a:t>
                      </a:r>
                      <a:r>
                        <a:rPr sz="2000" b="1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b="1" spc="-20" dirty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05155" indent="-48514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2000" b="1" spc="-10" dirty="0"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r>
                        <a:rPr sz="2000" b="1" spc="-25" dirty="0"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850736">
                <a:tc>
                  <a:txBody>
                    <a:bodyPr/>
                    <a:lstStyle/>
                    <a:p>
                      <a:pPr marL="367665" indent="1460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spc="-50" dirty="0"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  <a:r>
                        <a:rPr sz="2400" spc="-25" dirty="0"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7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20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6305,7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7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6305,5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7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850736">
                <a:tc>
                  <a:txBody>
                    <a:bodyPr/>
                    <a:lstStyle/>
                    <a:p>
                      <a:pPr marL="367665" indent="1047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spc="-40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sz="2400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7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6821,4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7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6343,1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7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93,0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850736">
                <a:tc>
                  <a:txBody>
                    <a:bodyPr/>
                    <a:lstStyle/>
                    <a:p>
                      <a:pPr marL="210185">
                        <a:lnSpc>
                          <a:spcPts val="2800"/>
                        </a:lnSpc>
                        <a:spcBef>
                          <a:spcPts val="300"/>
                        </a:spcBef>
                      </a:pPr>
                      <a:r>
                        <a:rPr sz="2400" dirty="0"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r>
                        <a:rPr sz="2400" spc="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3300" spc="-30" baseline="1000" dirty="0">
                          <a:latin typeface="Times New Roman" pitchFamily="18" charset="0"/>
                          <a:cs typeface="Times New Roman" pitchFamily="18" charset="0"/>
                        </a:rPr>
                        <a:t>(-</a:t>
                      </a:r>
                      <a:r>
                        <a:rPr sz="3300" spc="-37" baseline="1000" dirty="0">
                          <a:latin typeface="Times New Roman" pitchFamily="18" charset="0"/>
                          <a:cs typeface="Times New Roman" pitchFamily="18" charset="0"/>
                        </a:rPr>
                        <a:t>)/</a:t>
                      </a:r>
                      <a:endParaRPr sz="3300" baseline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47015">
                        <a:lnSpc>
                          <a:spcPts val="2800"/>
                        </a:lnSpc>
                      </a:pP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sz="2000" spc="9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3600" spc="-37" baseline="-3000" dirty="0">
                          <a:latin typeface="Times New Roman" pitchFamily="18" charset="0"/>
                          <a:cs typeface="Times New Roman" pitchFamily="18" charset="0"/>
                        </a:rPr>
                        <a:t>(+)</a:t>
                      </a:r>
                      <a:endParaRPr sz="3600" baseline="-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7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7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7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>
            <a:spLocks noGrp="1" noEditPoints="1"/>
          </p:cNvSpPr>
          <p:nvPr>
            <p:ph type="title"/>
          </p:nvPr>
        </p:nvSpPr>
        <p:spPr>
          <a:xfrm>
            <a:off x="394817" y="715136"/>
            <a:ext cx="7708900" cy="1081762"/>
          </a:xfrm>
        </p:spPr>
        <p:txBody>
          <a:bodyPr vert="horz" wrap="square" lIns="0" tIns="12700" rIns="0" bIns="0" rtlCol="0">
            <a:spAutoFit/>
          </a:bodyPr>
          <a:lstStyle/>
          <a:p>
            <a:pPr marL="12700" indent="68453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sz="24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30" dirty="0"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ИСПОЛНЕНИЯ </a:t>
            </a:r>
            <a:r>
              <a:rPr sz="2400" b="1" spc="-30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24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sz="2400" b="1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400" b="1" spc="-10" dirty="0" smtClean="0">
                <a:latin typeface="Times New Roman" pitchFamily="18" charset="0"/>
                <a:cs typeface="Times New Roman" pitchFamily="18" charset="0"/>
              </a:rPr>
              <a:t>БЕЛИЧАНСКОГО СЕЛЬСОВЕТА</a:t>
            </a:r>
            <a:r>
              <a:rPr sz="2400" b="1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24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sz="2400" b="1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45" dirty="0">
                <a:latin typeface="Times New Roman" pitchFamily="18" charset="0"/>
                <a:cs typeface="Times New Roman" pitchFamily="18" charset="0"/>
              </a:rPr>
              <a:t>ГОД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 noGrp="1" noEditPoints="1"/>
          </p:cNvSpPr>
          <p:nvPr>
            <p:ph type="title"/>
          </p:nvPr>
        </p:nvSpPr>
        <p:spPr>
          <a:xfrm>
            <a:off x="1907285" y="318642"/>
            <a:ext cx="5862320" cy="1081762"/>
          </a:xfrm>
        </p:spPr>
        <p:txBody>
          <a:bodyPr vert="horz" wrap="square" lIns="0" tIns="12700" rIns="0" bIns="0" rtlCol="0">
            <a:spAutoFit/>
          </a:bodyPr>
          <a:lstStyle/>
          <a:p>
            <a:pPr marL="12700" indent="58039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Исполнение</a:t>
            </a:r>
            <a:r>
              <a:rPr sz="2400" b="1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45" dirty="0">
                <a:latin typeface="Times New Roman" pitchFamily="18" charset="0"/>
                <a:cs typeface="Times New Roman" pitchFamily="18" charset="0"/>
              </a:rPr>
              <a:t>ДОХОДНОЙ</a:t>
            </a:r>
            <a:r>
              <a:rPr sz="24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24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sz="24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400" b="1" spc="-10" dirty="0">
                <a:latin typeface="Times New Roman" pitchFamily="18" charset="0"/>
                <a:cs typeface="Times New Roman" pitchFamily="18" charset="0"/>
              </a:rPr>
              <a:t>Беличанского сельсовета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sz="2400" b="1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45" dirty="0">
                <a:latin typeface="Times New Roman" pitchFamily="18" charset="0"/>
                <a:cs typeface="Times New Roman" pitchFamily="18" charset="0"/>
              </a:rPr>
              <a:t>год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4747" y="889761"/>
            <a:ext cx="67945" cy="182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5447" y="3174492"/>
            <a:ext cx="4438650" cy="2716530"/>
            <a:chOff x="155447" y="3174492"/>
            <a:chExt cx="4438650" cy="2716530"/>
          </a:xfrm>
        </p:grpSpPr>
        <p:pic>
          <p:nvPicPr>
            <p:cNvPr id="8" name="object 8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5447" y="3174492"/>
              <a:ext cx="1376934" cy="26799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70659" y="3200400"/>
              <a:ext cx="3123438" cy="2690622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781936" y="3370579"/>
            <a:ext cx="990600" cy="46699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63830" indent="-151765">
              <a:lnSpc>
                <a:spcPts val="1625"/>
              </a:lnSpc>
              <a:spcBef>
                <a:spcPts val="175"/>
              </a:spcBef>
            </a:pPr>
            <a:r>
              <a:rPr sz="1400" b="0" spc="-10" dirty="0">
                <a:latin typeface="Bookman Old Style"/>
                <a:cs typeface="Bookman Old Style"/>
              </a:rPr>
              <a:t>Налоговые доходы</a:t>
            </a:r>
            <a:endParaRPr sz="1400" dirty="0">
              <a:latin typeface="Bookman Old Style"/>
              <a:cs typeface="Bookman Old Style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94359" y="3890771"/>
            <a:ext cx="3999865" cy="1790064"/>
            <a:chOff x="594359" y="3890771"/>
            <a:chExt cx="3999865" cy="1790064"/>
          </a:xfrm>
        </p:grpSpPr>
        <p:pic>
          <p:nvPicPr>
            <p:cNvPr id="12" name="object 12"/>
            <p:cNvPicPr/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94359" y="3907535"/>
              <a:ext cx="922794" cy="17731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470659" y="3890771"/>
              <a:ext cx="3123438" cy="1782317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1678304" y="4060063"/>
            <a:ext cx="1196975" cy="46318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67335" indent="-255270">
              <a:lnSpc>
                <a:spcPts val="1475"/>
              </a:lnSpc>
              <a:spcBef>
                <a:spcPts val="300"/>
              </a:spcBef>
            </a:pPr>
            <a:r>
              <a:rPr sz="1400" b="0" spc="-10" dirty="0">
                <a:latin typeface="Bookman Old Style"/>
                <a:cs typeface="Bookman Old Style"/>
              </a:rPr>
              <a:t>Неналоговые доходы</a:t>
            </a:r>
            <a:endParaRPr sz="1400">
              <a:latin typeface="Bookman Old Style"/>
              <a:cs typeface="Bookman Old Style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94232" y="4721339"/>
            <a:ext cx="3500120" cy="878840"/>
            <a:chOff x="1094232" y="4721339"/>
            <a:chExt cx="3500120" cy="878840"/>
          </a:xfrm>
        </p:grpSpPr>
        <p:pic>
          <p:nvPicPr>
            <p:cNvPr id="16" name="object 16"/>
            <p:cNvPicPr/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094232" y="4721339"/>
              <a:ext cx="470166" cy="86488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441704" y="4724400"/>
              <a:ext cx="3152394" cy="875550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1576197" y="4893945"/>
            <a:ext cx="1404620" cy="46318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3350" indent="-121285">
              <a:lnSpc>
                <a:spcPts val="1475"/>
              </a:lnSpc>
              <a:spcBef>
                <a:spcPts val="300"/>
              </a:spcBef>
            </a:pPr>
            <a:r>
              <a:rPr sz="1400" b="0" spc="-10" dirty="0">
                <a:latin typeface="Bookman Old Style"/>
                <a:cs typeface="Bookman Old Style"/>
              </a:rPr>
              <a:t>Безвозмездные поступления</a:t>
            </a:r>
            <a:endParaRPr sz="1400">
              <a:latin typeface="Bookman Old Style"/>
              <a:cs typeface="Bookman Old Style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2912364" y="3259848"/>
            <a:ext cx="1296924" cy="783323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3073400" y="3288249"/>
            <a:ext cx="979805" cy="582831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00"/>
              </a:spcBef>
              <a:buChar char="•"/>
              <a:tabLst>
                <a:tab pos="185420" algn="l"/>
              </a:tabLst>
            </a:pPr>
            <a:r>
              <a:rPr lang="ru-RU" sz="1800" dirty="0" smtClean="0">
                <a:latin typeface="Bookman Old Style"/>
                <a:cs typeface="Bookman Old Style"/>
              </a:rPr>
              <a:t>2243,7</a:t>
            </a:r>
            <a:endParaRPr sz="1800" dirty="0">
              <a:latin typeface="Bookman Old Style"/>
              <a:cs typeface="Bookman Old Style"/>
            </a:endParaRPr>
          </a:p>
          <a:p>
            <a:pPr marL="184785" indent="-172720">
              <a:lnSpc>
                <a:spcPct val="100000"/>
              </a:lnSpc>
              <a:spcBef>
                <a:spcPts val="75"/>
              </a:spcBef>
              <a:buChar char="•"/>
              <a:tabLst>
                <a:tab pos="185420" algn="l"/>
              </a:tabLst>
            </a:pPr>
            <a:r>
              <a:rPr lang="ru-RU" sz="1600" b="0" spc="-10" dirty="0" smtClean="0">
                <a:latin typeface="Bookman Old Style"/>
                <a:cs typeface="Bookman Old Style"/>
              </a:rPr>
              <a:t>35,6</a:t>
            </a:r>
            <a:r>
              <a:rPr sz="1600" b="0" spc="-10" dirty="0" smtClean="0">
                <a:latin typeface="Bookman Old Style"/>
                <a:cs typeface="Bookman Old Style"/>
              </a:rPr>
              <a:t>%</a:t>
            </a:r>
            <a:endParaRPr sz="1600" dirty="0">
              <a:latin typeface="Bookman Old Style"/>
              <a:cs typeface="Bookman Old Style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2897123" y="4037063"/>
            <a:ext cx="1220724" cy="826020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3059429" y="4080764"/>
            <a:ext cx="901700" cy="5974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lang="ru-RU" sz="1800" dirty="0" smtClean="0">
                <a:latin typeface="Bookman Old Style"/>
                <a:cs typeface="Bookman Old Style"/>
              </a:rPr>
              <a:t>554,8</a:t>
            </a:r>
            <a:endParaRPr sz="1800" dirty="0">
              <a:latin typeface="Bookman Old Style"/>
              <a:cs typeface="Bookman Old Style"/>
            </a:endParaRPr>
          </a:p>
          <a:p>
            <a:pPr marL="184785" indent="-172720">
              <a:lnSpc>
                <a:spcPct val="100000"/>
              </a:lnSpc>
              <a:spcBef>
                <a:spcPts val="50"/>
              </a:spcBef>
              <a:buChar char="•"/>
              <a:tabLst>
                <a:tab pos="185420" algn="l"/>
              </a:tabLst>
            </a:pPr>
            <a:r>
              <a:rPr lang="ru-RU" sz="1800" b="0" spc="-10" dirty="0" smtClean="0">
                <a:latin typeface="Bookman Old Style"/>
                <a:cs typeface="Bookman Old Style"/>
              </a:rPr>
              <a:t>8,8</a:t>
            </a:r>
            <a:r>
              <a:rPr sz="1800" b="0" spc="-10" dirty="0" smtClean="0">
                <a:latin typeface="Bookman Old Style"/>
                <a:cs typeface="Bookman Old Style"/>
              </a:rPr>
              <a:t>%</a:t>
            </a:r>
            <a:endParaRPr sz="1800" dirty="0">
              <a:latin typeface="Bookman Old Style"/>
              <a:cs typeface="Bookman Old Style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2901695" y="4829555"/>
            <a:ext cx="1438656" cy="826020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3062732" y="4872685"/>
            <a:ext cx="1121410" cy="5974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lang="ru-RU" sz="1800" dirty="0" smtClean="0">
                <a:latin typeface="Bookman Old Style"/>
                <a:cs typeface="Bookman Old Style"/>
              </a:rPr>
              <a:t>3507,0</a:t>
            </a:r>
            <a:endParaRPr sz="1800" dirty="0">
              <a:latin typeface="Bookman Old Style"/>
              <a:cs typeface="Bookman Old Style"/>
            </a:endParaRPr>
          </a:p>
          <a:p>
            <a:pPr marL="184785" indent="-172720">
              <a:lnSpc>
                <a:spcPct val="100000"/>
              </a:lnSpc>
              <a:spcBef>
                <a:spcPts val="50"/>
              </a:spcBef>
              <a:buChar char="•"/>
              <a:tabLst>
                <a:tab pos="185420" algn="l"/>
              </a:tabLst>
            </a:pPr>
            <a:r>
              <a:rPr lang="ru-RU" sz="1800" b="0" spc="-10" dirty="0" smtClean="0">
                <a:latin typeface="Bookman Old Style"/>
                <a:cs typeface="Bookman Old Style"/>
              </a:rPr>
              <a:t>55,6</a:t>
            </a:r>
            <a:r>
              <a:rPr sz="1800" b="0" spc="-10" dirty="0" smtClean="0">
                <a:latin typeface="Bookman Old Style"/>
                <a:cs typeface="Bookman Old Style"/>
              </a:rPr>
              <a:t>%</a:t>
            </a:r>
            <a:endParaRPr sz="1800" dirty="0">
              <a:latin typeface="Bookman Old Style"/>
              <a:cs typeface="Bookman Old Style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876800" y="3083051"/>
            <a:ext cx="2822575" cy="2822575"/>
            <a:chOff x="4876800" y="3083051"/>
            <a:chExt cx="2822575" cy="2822575"/>
          </a:xfrm>
        </p:grpSpPr>
        <p:pic>
          <p:nvPicPr>
            <p:cNvPr id="26" name="object 26"/>
            <p:cNvPicPr/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6228588" y="3083051"/>
              <a:ext cx="489204" cy="14706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6228588" y="3134867"/>
              <a:ext cx="562356" cy="141884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4876800" y="3083051"/>
              <a:ext cx="2822448" cy="282244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289547" y="3132073"/>
              <a:ext cx="370840" cy="1352550"/>
            </a:xfrm>
            <a:custGeom>
              <a:avLst/>
              <a:gdLst/>
              <a:ahLst/>
              <a:cxnLst/>
              <a:rect l="l" t="t" r="r" b="b"/>
              <a:pathLst>
                <a:path w="370840" h="1352550">
                  <a:moveTo>
                    <a:pt x="0" y="0"/>
                  </a:moveTo>
                  <a:lnTo>
                    <a:pt x="0" y="1352169"/>
                  </a:lnTo>
                  <a:lnTo>
                    <a:pt x="370712" y="51815"/>
                  </a:lnTo>
                  <a:lnTo>
                    <a:pt x="318813" y="38108"/>
                  </a:lnTo>
                  <a:lnTo>
                    <a:pt x="266461" y="26492"/>
                  </a:lnTo>
                  <a:lnTo>
                    <a:pt x="213715" y="16972"/>
                  </a:lnTo>
                  <a:lnTo>
                    <a:pt x="160636" y="9557"/>
                  </a:lnTo>
                  <a:lnTo>
                    <a:pt x="107284" y="4252"/>
                  </a:lnTo>
                  <a:lnTo>
                    <a:pt x="53718" y="1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89547" y="3132073"/>
              <a:ext cx="370840" cy="1352550"/>
            </a:xfrm>
            <a:custGeom>
              <a:avLst/>
              <a:gdLst/>
              <a:ahLst/>
              <a:cxnLst/>
              <a:rect l="l" t="t" r="r" b="b"/>
              <a:pathLst>
                <a:path w="370840" h="1352550">
                  <a:moveTo>
                    <a:pt x="0" y="0"/>
                  </a:moveTo>
                  <a:lnTo>
                    <a:pt x="53718" y="1064"/>
                  </a:lnTo>
                  <a:lnTo>
                    <a:pt x="107284" y="4252"/>
                  </a:lnTo>
                  <a:lnTo>
                    <a:pt x="160636" y="9557"/>
                  </a:lnTo>
                  <a:lnTo>
                    <a:pt x="213715" y="16972"/>
                  </a:lnTo>
                  <a:lnTo>
                    <a:pt x="266461" y="26492"/>
                  </a:lnTo>
                  <a:lnTo>
                    <a:pt x="318813" y="38108"/>
                  </a:lnTo>
                  <a:lnTo>
                    <a:pt x="370712" y="51815"/>
                  </a:lnTo>
                  <a:lnTo>
                    <a:pt x="0" y="1352169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89547" y="3183889"/>
              <a:ext cx="445770" cy="1300480"/>
            </a:xfrm>
            <a:custGeom>
              <a:avLst/>
              <a:gdLst/>
              <a:ahLst/>
              <a:cxnLst/>
              <a:rect l="l" t="t" r="r" b="b"/>
              <a:pathLst>
                <a:path w="445770" h="1300479">
                  <a:moveTo>
                    <a:pt x="370712" y="0"/>
                  </a:moveTo>
                  <a:lnTo>
                    <a:pt x="0" y="1300353"/>
                  </a:lnTo>
                  <a:lnTo>
                    <a:pt x="445261" y="23495"/>
                  </a:lnTo>
                  <a:lnTo>
                    <a:pt x="426755" y="17234"/>
                  </a:lnTo>
                  <a:lnTo>
                    <a:pt x="408177" y="11223"/>
                  </a:lnTo>
                  <a:lnTo>
                    <a:pt x="389505" y="5474"/>
                  </a:lnTo>
                  <a:lnTo>
                    <a:pt x="370712" y="0"/>
                  </a:lnTo>
                  <a:close/>
                </a:path>
              </a:pathLst>
            </a:custGeom>
            <a:solidFill>
              <a:srgbClr val="715F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89547" y="3183889"/>
              <a:ext cx="445770" cy="1300480"/>
            </a:xfrm>
            <a:custGeom>
              <a:avLst/>
              <a:gdLst/>
              <a:ahLst/>
              <a:cxnLst/>
              <a:rect l="l" t="t" r="r" b="b"/>
              <a:pathLst>
                <a:path w="445770" h="1300479">
                  <a:moveTo>
                    <a:pt x="370712" y="0"/>
                  </a:moveTo>
                  <a:lnTo>
                    <a:pt x="389505" y="5474"/>
                  </a:lnTo>
                  <a:lnTo>
                    <a:pt x="408177" y="11223"/>
                  </a:lnTo>
                  <a:lnTo>
                    <a:pt x="426755" y="17234"/>
                  </a:lnTo>
                  <a:lnTo>
                    <a:pt x="445261" y="23495"/>
                  </a:lnTo>
                  <a:lnTo>
                    <a:pt x="0" y="1300353"/>
                  </a:lnTo>
                  <a:lnTo>
                    <a:pt x="370712" y="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37170" y="3132073"/>
              <a:ext cx="2705100" cy="27051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1352377" y="0"/>
                  </a:moveTo>
                  <a:lnTo>
                    <a:pt x="1303236" y="886"/>
                  </a:lnTo>
                  <a:lnTo>
                    <a:pt x="1254440" y="3529"/>
                  </a:lnTo>
                  <a:lnTo>
                    <a:pt x="1206025" y="7903"/>
                  </a:lnTo>
                  <a:lnTo>
                    <a:pt x="1158028" y="13981"/>
                  </a:lnTo>
                  <a:lnTo>
                    <a:pt x="1110485" y="21738"/>
                  </a:lnTo>
                  <a:lnTo>
                    <a:pt x="1063432" y="31148"/>
                  </a:lnTo>
                  <a:lnTo>
                    <a:pt x="1016905" y="42185"/>
                  </a:lnTo>
                  <a:lnTo>
                    <a:pt x="970942" y="54823"/>
                  </a:lnTo>
                  <a:lnTo>
                    <a:pt x="925578" y="69037"/>
                  </a:lnTo>
                  <a:lnTo>
                    <a:pt x="880850" y="84800"/>
                  </a:lnTo>
                  <a:lnTo>
                    <a:pt x="836795" y="102087"/>
                  </a:lnTo>
                  <a:lnTo>
                    <a:pt x="793447" y="120872"/>
                  </a:lnTo>
                  <a:lnTo>
                    <a:pt x="750845" y="141129"/>
                  </a:lnTo>
                  <a:lnTo>
                    <a:pt x="709024" y="162832"/>
                  </a:lnTo>
                  <a:lnTo>
                    <a:pt x="668020" y="185955"/>
                  </a:lnTo>
                  <a:lnTo>
                    <a:pt x="627871" y="210473"/>
                  </a:lnTo>
                  <a:lnTo>
                    <a:pt x="588612" y="236360"/>
                  </a:lnTo>
                  <a:lnTo>
                    <a:pt x="550279" y="263590"/>
                  </a:lnTo>
                  <a:lnTo>
                    <a:pt x="512910" y="292136"/>
                  </a:lnTo>
                  <a:lnTo>
                    <a:pt x="476539" y="321974"/>
                  </a:lnTo>
                  <a:lnTo>
                    <a:pt x="441205" y="353077"/>
                  </a:lnTo>
                  <a:lnTo>
                    <a:pt x="406943" y="385419"/>
                  </a:lnTo>
                  <a:lnTo>
                    <a:pt x="373790" y="418975"/>
                  </a:lnTo>
                  <a:lnTo>
                    <a:pt x="341781" y="453719"/>
                  </a:lnTo>
                  <a:lnTo>
                    <a:pt x="310953" y="489625"/>
                  </a:lnTo>
                  <a:lnTo>
                    <a:pt x="281343" y="526667"/>
                  </a:lnTo>
                  <a:lnTo>
                    <a:pt x="252988" y="564820"/>
                  </a:lnTo>
                  <a:lnTo>
                    <a:pt x="225922" y="604056"/>
                  </a:lnTo>
                  <a:lnTo>
                    <a:pt x="200183" y="644351"/>
                  </a:lnTo>
                  <a:lnTo>
                    <a:pt x="175807" y="685680"/>
                  </a:lnTo>
                  <a:lnTo>
                    <a:pt x="152831" y="728014"/>
                  </a:lnTo>
                  <a:lnTo>
                    <a:pt x="131290" y="771330"/>
                  </a:lnTo>
                  <a:lnTo>
                    <a:pt x="111222" y="815602"/>
                  </a:lnTo>
                  <a:lnTo>
                    <a:pt x="92662" y="860802"/>
                  </a:lnTo>
                  <a:lnTo>
                    <a:pt x="75646" y="906907"/>
                  </a:lnTo>
                  <a:lnTo>
                    <a:pt x="60485" y="952979"/>
                  </a:lnTo>
                  <a:lnTo>
                    <a:pt x="47058" y="999202"/>
                  </a:lnTo>
                  <a:lnTo>
                    <a:pt x="35349" y="1045539"/>
                  </a:lnTo>
                  <a:lnTo>
                    <a:pt x="25340" y="1091953"/>
                  </a:lnTo>
                  <a:lnTo>
                    <a:pt x="17013" y="1138409"/>
                  </a:lnTo>
                  <a:lnTo>
                    <a:pt x="10351" y="1184869"/>
                  </a:lnTo>
                  <a:lnTo>
                    <a:pt x="5336" y="1231298"/>
                  </a:lnTo>
                  <a:lnTo>
                    <a:pt x="1951" y="1277659"/>
                  </a:lnTo>
                  <a:lnTo>
                    <a:pt x="178" y="1323915"/>
                  </a:lnTo>
                  <a:lnTo>
                    <a:pt x="0" y="1370030"/>
                  </a:lnTo>
                  <a:lnTo>
                    <a:pt x="1398" y="1415967"/>
                  </a:lnTo>
                  <a:lnTo>
                    <a:pt x="4356" y="1461691"/>
                  </a:lnTo>
                  <a:lnTo>
                    <a:pt x="8855" y="1507164"/>
                  </a:lnTo>
                  <a:lnTo>
                    <a:pt x="14879" y="1552351"/>
                  </a:lnTo>
                  <a:lnTo>
                    <a:pt x="22409" y="1597215"/>
                  </a:lnTo>
                  <a:lnTo>
                    <a:pt x="31428" y="1641718"/>
                  </a:lnTo>
                  <a:lnTo>
                    <a:pt x="41919" y="1685826"/>
                  </a:lnTo>
                  <a:lnTo>
                    <a:pt x="53864" y="1729502"/>
                  </a:lnTo>
                  <a:lnTo>
                    <a:pt x="67245" y="1772708"/>
                  </a:lnTo>
                  <a:lnTo>
                    <a:pt x="82045" y="1815409"/>
                  </a:lnTo>
                  <a:lnTo>
                    <a:pt x="98246" y="1857569"/>
                  </a:lnTo>
                  <a:lnTo>
                    <a:pt x="115830" y="1899150"/>
                  </a:lnTo>
                  <a:lnTo>
                    <a:pt x="134781" y="1940117"/>
                  </a:lnTo>
                  <a:lnTo>
                    <a:pt x="155080" y="1980432"/>
                  </a:lnTo>
                  <a:lnTo>
                    <a:pt x="176710" y="2020060"/>
                  </a:lnTo>
                  <a:lnTo>
                    <a:pt x="199653" y="2058964"/>
                  </a:lnTo>
                  <a:lnTo>
                    <a:pt x="223892" y="2097108"/>
                  </a:lnTo>
                  <a:lnTo>
                    <a:pt x="249409" y="2134455"/>
                  </a:lnTo>
                  <a:lnTo>
                    <a:pt x="276186" y="2170968"/>
                  </a:lnTo>
                  <a:lnTo>
                    <a:pt x="304207" y="2206612"/>
                  </a:lnTo>
                  <a:lnTo>
                    <a:pt x="333453" y="2241350"/>
                  </a:lnTo>
                  <a:lnTo>
                    <a:pt x="363907" y="2275146"/>
                  </a:lnTo>
                  <a:lnTo>
                    <a:pt x="395551" y="2307962"/>
                  </a:lnTo>
                  <a:lnTo>
                    <a:pt x="428368" y="2339763"/>
                  </a:lnTo>
                  <a:lnTo>
                    <a:pt x="462340" y="2370512"/>
                  </a:lnTo>
                  <a:lnTo>
                    <a:pt x="497449" y="2400173"/>
                  </a:lnTo>
                  <a:lnTo>
                    <a:pt x="533679" y="2428709"/>
                  </a:lnTo>
                  <a:lnTo>
                    <a:pt x="571010" y="2456084"/>
                  </a:lnTo>
                  <a:lnTo>
                    <a:pt x="609427" y="2482262"/>
                  </a:lnTo>
                  <a:lnTo>
                    <a:pt x="648911" y="2507205"/>
                  </a:lnTo>
                  <a:lnTo>
                    <a:pt x="689445" y="2530879"/>
                  </a:lnTo>
                  <a:lnTo>
                    <a:pt x="731010" y="2553245"/>
                  </a:lnTo>
                  <a:lnTo>
                    <a:pt x="773590" y="2574268"/>
                  </a:lnTo>
                  <a:lnTo>
                    <a:pt x="817168" y="2593911"/>
                  </a:lnTo>
                  <a:lnTo>
                    <a:pt x="861724" y="2612138"/>
                  </a:lnTo>
                  <a:lnTo>
                    <a:pt x="907242" y="2628912"/>
                  </a:lnTo>
                  <a:lnTo>
                    <a:pt x="953315" y="2644075"/>
                  </a:lnTo>
                  <a:lnTo>
                    <a:pt x="999538" y="2657502"/>
                  </a:lnTo>
                  <a:lnTo>
                    <a:pt x="1045875" y="2669211"/>
                  </a:lnTo>
                  <a:lnTo>
                    <a:pt x="1092289" y="2679221"/>
                  </a:lnTo>
                  <a:lnTo>
                    <a:pt x="1138745" y="2687547"/>
                  </a:lnTo>
                  <a:lnTo>
                    <a:pt x="1185205" y="2694209"/>
                  </a:lnTo>
                  <a:lnTo>
                    <a:pt x="1231634" y="2699223"/>
                  </a:lnTo>
                  <a:lnTo>
                    <a:pt x="1277994" y="2702608"/>
                  </a:lnTo>
                  <a:lnTo>
                    <a:pt x="1324250" y="2704381"/>
                  </a:lnTo>
                  <a:lnTo>
                    <a:pt x="1370365" y="2704558"/>
                  </a:lnTo>
                  <a:lnTo>
                    <a:pt x="1416303" y="2703159"/>
                  </a:lnTo>
                  <a:lnTo>
                    <a:pt x="1462027" y="2700201"/>
                  </a:lnTo>
                  <a:lnTo>
                    <a:pt x="1507500" y="2695700"/>
                  </a:lnTo>
                  <a:lnTo>
                    <a:pt x="1552687" y="2689675"/>
                  </a:lnTo>
                  <a:lnTo>
                    <a:pt x="1597550" y="2682144"/>
                  </a:lnTo>
                  <a:lnTo>
                    <a:pt x="1642054" y="2673123"/>
                  </a:lnTo>
                  <a:lnTo>
                    <a:pt x="1686162" y="2662631"/>
                  </a:lnTo>
                  <a:lnTo>
                    <a:pt x="1729837" y="2650685"/>
                  </a:lnTo>
                  <a:lnTo>
                    <a:pt x="1773043" y="2637303"/>
                  </a:lnTo>
                  <a:lnTo>
                    <a:pt x="1815744" y="2622502"/>
                  </a:lnTo>
                  <a:lnTo>
                    <a:pt x="1857903" y="2606300"/>
                  </a:lnTo>
                  <a:lnTo>
                    <a:pt x="1899485" y="2588714"/>
                  </a:lnTo>
                  <a:lnTo>
                    <a:pt x="1940451" y="2569762"/>
                  </a:lnTo>
                  <a:lnTo>
                    <a:pt x="1980766" y="2549462"/>
                  </a:lnTo>
                  <a:lnTo>
                    <a:pt x="2020394" y="2527831"/>
                  </a:lnTo>
                  <a:lnTo>
                    <a:pt x="2059298" y="2504886"/>
                  </a:lnTo>
                  <a:lnTo>
                    <a:pt x="2097441" y="2480646"/>
                  </a:lnTo>
                  <a:lnTo>
                    <a:pt x="2134788" y="2455128"/>
                  </a:lnTo>
                  <a:lnTo>
                    <a:pt x="2171301" y="2428350"/>
                  </a:lnTo>
                  <a:lnTo>
                    <a:pt x="2206945" y="2400329"/>
                  </a:lnTo>
                  <a:lnTo>
                    <a:pt x="2241682" y="2371082"/>
                  </a:lnTo>
                  <a:lnTo>
                    <a:pt x="2275477" y="2340628"/>
                  </a:lnTo>
                  <a:lnTo>
                    <a:pt x="2308293" y="2308983"/>
                  </a:lnTo>
                  <a:lnTo>
                    <a:pt x="2340094" y="2276166"/>
                  </a:lnTo>
                  <a:lnTo>
                    <a:pt x="2370843" y="2242194"/>
                  </a:lnTo>
                  <a:lnTo>
                    <a:pt x="2400503" y="2207084"/>
                  </a:lnTo>
                  <a:lnTo>
                    <a:pt x="2429039" y="2170855"/>
                  </a:lnTo>
                  <a:lnTo>
                    <a:pt x="2456413" y="2133524"/>
                  </a:lnTo>
                  <a:lnTo>
                    <a:pt x="2482590" y="2095108"/>
                  </a:lnTo>
                  <a:lnTo>
                    <a:pt x="2507533" y="2055625"/>
                  </a:lnTo>
                  <a:lnTo>
                    <a:pt x="2531205" y="2015092"/>
                  </a:lnTo>
                  <a:lnTo>
                    <a:pt x="2553571" y="1973528"/>
                  </a:lnTo>
                  <a:lnTo>
                    <a:pt x="2574593" y="1930949"/>
                  </a:lnTo>
                  <a:lnTo>
                    <a:pt x="2594236" y="1887374"/>
                  </a:lnTo>
                  <a:lnTo>
                    <a:pt x="2612462" y="1842819"/>
                  </a:lnTo>
                  <a:lnTo>
                    <a:pt x="2629235" y="1797303"/>
                  </a:lnTo>
                  <a:lnTo>
                    <a:pt x="2644397" y="1751231"/>
                  </a:lnTo>
                  <a:lnTo>
                    <a:pt x="2657823" y="1705009"/>
                  </a:lnTo>
                  <a:lnTo>
                    <a:pt x="2669531" y="1658673"/>
                  </a:lnTo>
                  <a:lnTo>
                    <a:pt x="2679539" y="1612259"/>
                  </a:lnTo>
                  <a:lnTo>
                    <a:pt x="2687865" y="1565805"/>
                  </a:lnTo>
                  <a:lnTo>
                    <a:pt x="2694525" y="1519346"/>
                  </a:lnTo>
                  <a:lnTo>
                    <a:pt x="2699538" y="1472919"/>
                  </a:lnTo>
                  <a:lnTo>
                    <a:pt x="2702921" y="1426561"/>
                  </a:lnTo>
                  <a:lnTo>
                    <a:pt x="2704692" y="1380307"/>
                  </a:lnTo>
                  <a:lnTo>
                    <a:pt x="2704868" y="1334195"/>
                  </a:lnTo>
                  <a:lnTo>
                    <a:pt x="2703467" y="1288260"/>
                  </a:lnTo>
                  <a:lnTo>
                    <a:pt x="2700507" y="1242538"/>
                  </a:lnTo>
                  <a:lnTo>
                    <a:pt x="2696005" y="1197068"/>
                  </a:lnTo>
                  <a:lnTo>
                    <a:pt x="2689978" y="1151884"/>
                  </a:lnTo>
                  <a:lnTo>
                    <a:pt x="2682445" y="1107023"/>
                  </a:lnTo>
                  <a:lnTo>
                    <a:pt x="2673423" y="1062522"/>
                  </a:lnTo>
                  <a:lnTo>
                    <a:pt x="2662930" y="1018417"/>
                  </a:lnTo>
                  <a:lnTo>
                    <a:pt x="2650982" y="974745"/>
                  </a:lnTo>
                  <a:lnTo>
                    <a:pt x="2637599" y="931541"/>
                  </a:lnTo>
                  <a:lnTo>
                    <a:pt x="2622796" y="888842"/>
                  </a:lnTo>
                  <a:lnTo>
                    <a:pt x="2606593" y="846686"/>
                  </a:lnTo>
                  <a:lnTo>
                    <a:pt x="2589006" y="805107"/>
                  </a:lnTo>
                  <a:lnTo>
                    <a:pt x="2570053" y="764143"/>
                  </a:lnTo>
                  <a:lnTo>
                    <a:pt x="2549752" y="723829"/>
                  </a:lnTo>
                  <a:lnTo>
                    <a:pt x="2528121" y="684203"/>
                  </a:lnTo>
                  <a:lnTo>
                    <a:pt x="2505176" y="645301"/>
                  </a:lnTo>
                  <a:lnTo>
                    <a:pt x="2480936" y="607159"/>
                  </a:lnTo>
                  <a:lnTo>
                    <a:pt x="2455418" y="569813"/>
                  </a:lnTo>
                  <a:lnTo>
                    <a:pt x="2428639" y="533301"/>
                  </a:lnTo>
                  <a:lnTo>
                    <a:pt x="2400618" y="497657"/>
                  </a:lnTo>
                  <a:lnTo>
                    <a:pt x="2371372" y="462920"/>
                  </a:lnTo>
                  <a:lnTo>
                    <a:pt x="2340919" y="429125"/>
                  </a:lnTo>
                  <a:lnTo>
                    <a:pt x="2309275" y="396308"/>
                  </a:lnTo>
                  <a:lnTo>
                    <a:pt x="2276460" y="364506"/>
                  </a:lnTo>
                  <a:lnTo>
                    <a:pt x="2242489" y="333756"/>
                  </a:lnTo>
                  <a:lnTo>
                    <a:pt x="2207382" y="304094"/>
                  </a:lnTo>
                  <a:lnTo>
                    <a:pt x="2171155" y="275555"/>
                  </a:lnTo>
                  <a:lnTo>
                    <a:pt x="2133826" y="248178"/>
                  </a:lnTo>
                  <a:lnTo>
                    <a:pt x="2095413" y="221997"/>
                  </a:lnTo>
                  <a:lnTo>
                    <a:pt x="2055933" y="197050"/>
                  </a:lnTo>
                  <a:lnTo>
                    <a:pt x="2015404" y="173373"/>
                  </a:lnTo>
                  <a:lnTo>
                    <a:pt x="1973844" y="151003"/>
                  </a:lnTo>
                  <a:lnTo>
                    <a:pt x="1931270" y="129974"/>
                  </a:lnTo>
                  <a:lnTo>
                    <a:pt x="1887699" y="110325"/>
                  </a:lnTo>
                  <a:lnTo>
                    <a:pt x="1843150" y="92092"/>
                  </a:lnTo>
                  <a:lnTo>
                    <a:pt x="1797639" y="75311"/>
                  </a:lnTo>
                  <a:lnTo>
                    <a:pt x="1352377" y="1352169"/>
                  </a:lnTo>
                  <a:lnTo>
                    <a:pt x="1352377" y="0"/>
                  </a:lnTo>
                  <a:close/>
                </a:path>
              </a:pathLst>
            </a:custGeom>
            <a:solidFill>
              <a:srgbClr val="AC94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37170" y="3132073"/>
              <a:ext cx="2705100" cy="27051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1797639" y="75311"/>
                  </a:moveTo>
                  <a:lnTo>
                    <a:pt x="1843150" y="92092"/>
                  </a:lnTo>
                  <a:lnTo>
                    <a:pt x="1887699" y="110325"/>
                  </a:lnTo>
                  <a:lnTo>
                    <a:pt x="1931270" y="129974"/>
                  </a:lnTo>
                  <a:lnTo>
                    <a:pt x="1973844" y="151003"/>
                  </a:lnTo>
                  <a:lnTo>
                    <a:pt x="2015404" y="173373"/>
                  </a:lnTo>
                  <a:lnTo>
                    <a:pt x="2055933" y="197050"/>
                  </a:lnTo>
                  <a:lnTo>
                    <a:pt x="2095413" y="221997"/>
                  </a:lnTo>
                  <a:lnTo>
                    <a:pt x="2133826" y="248178"/>
                  </a:lnTo>
                  <a:lnTo>
                    <a:pt x="2171155" y="275555"/>
                  </a:lnTo>
                  <a:lnTo>
                    <a:pt x="2207382" y="304094"/>
                  </a:lnTo>
                  <a:lnTo>
                    <a:pt x="2242489" y="333756"/>
                  </a:lnTo>
                  <a:lnTo>
                    <a:pt x="2276460" y="364506"/>
                  </a:lnTo>
                  <a:lnTo>
                    <a:pt x="2309275" y="396308"/>
                  </a:lnTo>
                  <a:lnTo>
                    <a:pt x="2340919" y="429125"/>
                  </a:lnTo>
                  <a:lnTo>
                    <a:pt x="2371372" y="462920"/>
                  </a:lnTo>
                  <a:lnTo>
                    <a:pt x="2400618" y="497657"/>
                  </a:lnTo>
                  <a:lnTo>
                    <a:pt x="2428639" y="533301"/>
                  </a:lnTo>
                  <a:lnTo>
                    <a:pt x="2455418" y="569813"/>
                  </a:lnTo>
                  <a:lnTo>
                    <a:pt x="2480936" y="607159"/>
                  </a:lnTo>
                  <a:lnTo>
                    <a:pt x="2505176" y="645301"/>
                  </a:lnTo>
                  <a:lnTo>
                    <a:pt x="2528121" y="684203"/>
                  </a:lnTo>
                  <a:lnTo>
                    <a:pt x="2549752" y="723829"/>
                  </a:lnTo>
                  <a:lnTo>
                    <a:pt x="2570053" y="764143"/>
                  </a:lnTo>
                  <a:lnTo>
                    <a:pt x="2589006" y="805107"/>
                  </a:lnTo>
                  <a:lnTo>
                    <a:pt x="2606593" y="846686"/>
                  </a:lnTo>
                  <a:lnTo>
                    <a:pt x="2622796" y="888842"/>
                  </a:lnTo>
                  <a:lnTo>
                    <a:pt x="2637599" y="931541"/>
                  </a:lnTo>
                  <a:lnTo>
                    <a:pt x="2650982" y="974745"/>
                  </a:lnTo>
                  <a:lnTo>
                    <a:pt x="2662930" y="1018417"/>
                  </a:lnTo>
                  <a:lnTo>
                    <a:pt x="2673423" y="1062522"/>
                  </a:lnTo>
                  <a:lnTo>
                    <a:pt x="2682445" y="1107023"/>
                  </a:lnTo>
                  <a:lnTo>
                    <a:pt x="2689978" y="1151884"/>
                  </a:lnTo>
                  <a:lnTo>
                    <a:pt x="2696005" y="1197068"/>
                  </a:lnTo>
                  <a:lnTo>
                    <a:pt x="2700507" y="1242538"/>
                  </a:lnTo>
                  <a:lnTo>
                    <a:pt x="2703467" y="1288260"/>
                  </a:lnTo>
                  <a:lnTo>
                    <a:pt x="2704868" y="1334195"/>
                  </a:lnTo>
                  <a:lnTo>
                    <a:pt x="2704692" y="1380307"/>
                  </a:lnTo>
                  <a:lnTo>
                    <a:pt x="2702921" y="1426561"/>
                  </a:lnTo>
                  <a:lnTo>
                    <a:pt x="2699538" y="1472919"/>
                  </a:lnTo>
                  <a:lnTo>
                    <a:pt x="2694525" y="1519346"/>
                  </a:lnTo>
                  <a:lnTo>
                    <a:pt x="2687865" y="1565805"/>
                  </a:lnTo>
                  <a:lnTo>
                    <a:pt x="2679539" y="1612259"/>
                  </a:lnTo>
                  <a:lnTo>
                    <a:pt x="2669531" y="1658673"/>
                  </a:lnTo>
                  <a:lnTo>
                    <a:pt x="2657823" y="1705009"/>
                  </a:lnTo>
                  <a:lnTo>
                    <a:pt x="2644397" y="1751231"/>
                  </a:lnTo>
                  <a:lnTo>
                    <a:pt x="2629235" y="1797303"/>
                  </a:lnTo>
                  <a:lnTo>
                    <a:pt x="2612462" y="1842819"/>
                  </a:lnTo>
                  <a:lnTo>
                    <a:pt x="2594236" y="1887374"/>
                  </a:lnTo>
                  <a:lnTo>
                    <a:pt x="2574593" y="1930949"/>
                  </a:lnTo>
                  <a:lnTo>
                    <a:pt x="2553571" y="1973528"/>
                  </a:lnTo>
                  <a:lnTo>
                    <a:pt x="2531205" y="2015092"/>
                  </a:lnTo>
                  <a:lnTo>
                    <a:pt x="2507533" y="2055625"/>
                  </a:lnTo>
                  <a:lnTo>
                    <a:pt x="2482590" y="2095108"/>
                  </a:lnTo>
                  <a:lnTo>
                    <a:pt x="2456413" y="2133524"/>
                  </a:lnTo>
                  <a:lnTo>
                    <a:pt x="2429039" y="2170855"/>
                  </a:lnTo>
                  <a:lnTo>
                    <a:pt x="2400503" y="2207084"/>
                  </a:lnTo>
                  <a:lnTo>
                    <a:pt x="2370843" y="2242194"/>
                  </a:lnTo>
                  <a:lnTo>
                    <a:pt x="2340094" y="2276166"/>
                  </a:lnTo>
                  <a:lnTo>
                    <a:pt x="2308293" y="2308983"/>
                  </a:lnTo>
                  <a:lnTo>
                    <a:pt x="2275477" y="2340628"/>
                  </a:lnTo>
                  <a:lnTo>
                    <a:pt x="2241682" y="2371082"/>
                  </a:lnTo>
                  <a:lnTo>
                    <a:pt x="2206945" y="2400329"/>
                  </a:lnTo>
                  <a:lnTo>
                    <a:pt x="2171301" y="2428350"/>
                  </a:lnTo>
                  <a:lnTo>
                    <a:pt x="2134788" y="2455128"/>
                  </a:lnTo>
                  <a:lnTo>
                    <a:pt x="2097441" y="2480646"/>
                  </a:lnTo>
                  <a:lnTo>
                    <a:pt x="2059298" y="2504886"/>
                  </a:lnTo>
                  <a:lnTo>
                    <a:pt x="2020394" y="2527831"/>
                  </a:lnTo>
                  <a:lnTo>
                    <a:pt x="1980766" y="2549462"/>
                  </a:lnTo>
                  <a:lnTo>
                    <a:pt x="1940451" y="2569762"/>
                  </a:lnTo>
                  <a:lnTo>
                    <a:pt x="1899485" y="2588714"/>
                  </a:lnTo>
                  <a:lnTo>
                    <a:pt x="1857903" y="2606300"/>
                  </a:lnTo>
                  <a:lnTo>
                    <a:pt x="1815744" y="2622502"/>
                  </a:lnTo>
                  <a:lnTo>
                    <a:pt x="1773043" y="2637303"/>
                  </a:lnTo>
                  <a:lnTo>
                    <a:pt x="1729837" y="2650685"/>
                  </a:lnTo>
                  <a:lnTo>
                    <a:pt x="1686162" y="2662631"/>
                  </a:lnTo>
                  <a:lnTo>
                    <a:pt x="1642054" y="2673123"/>
                  </a:lnTo>
                  <a:lnTo>
                    <a:pt x="1597550" y="2682144"/>
                  </a:lnTo>
                  <a:lnTo>
                    <a:pt x="1552687" y="2689675"/>
                  </a:lnTo>
                  <a:lnTo>
                    <a:pt x="1507500" y="2695700"/>
                  </a:lnTo>
                  <a:lnTo>
                    <a:pt x="1462027" y="2700201"/>
                  </a:lnTo>
                  <a:lnTo>
                    <a:pt x="1416303" y="2703159"/>
                  </a:lnTo>
                  <a:lnTo>
                    <a:pt x="1370365" y="2704558"/>
                  </a:lnTo>
                  <a:lnTo>
                    <a:pt x="1324250" y="2704381"/>
                  </a:lnTo>
                  <a:lnTo>
                    <a:pt x="1277994" y="2702608"/>
                  </a:lnTo>
                  <a:lnTo>
                    <a:pt x="1231634" y="2699223"/>
                  </a:lnTo>
                  <a:lnTo>
                    <a:pt x="1185205" y="2694209"/>
                  </a:lnTo>
                  <a:lnTo>
                    <a:pt x="1138745" y="2687547"/>
                  </a:lnTo>
                  <a:lnTo>
                    <a:pt x="1092289" y="2679221"/>
                  </a:lnTo>
                  <a:lnTo>
                    <a:pt x="1045875" y="2669211"/>
                  </a:lnTo>
                  <a:lnTo>
                    <a:pt x="999538" y="2657502"/>
                  </a:lnTo>
                  <a:lnTo>
                    <a:pt x="953315" y="2644075"/>
                  </a:lnTo>
                  <a:lnTo>
                    <a:pt x="907242" y="2628912"/>
                  </a:lnTo>
                  <a:lnTo>
                    <a:pt x="861724" y="2612138"/>
                  </a:lnTo>
                  <a:lnTo>
                    <a:pt x="817168" y="2593911"/>
                  </a:lnTo>
                  <a:lnTo>
                    <a:pt x="773590" y="2574268"/>
                  </a:lnTo>
                  <a:lnTo>
                    <a:pt x="731010" y="2553245"/>
                  </a:lnTo>
                  <a:lnTo>
                    <a:pt x="689445" y="2530879"/>
                  </a:lnTo>
                  <a:lnTo>
                    <a:pt x="648911" y="2507205"/>
                  </a:lnTo>
                  <a:lnTo>
                    <a:pt x="609427" y="2482262"/>
                  </a:lnTo>
                  <a:lnTo>
                    <a:pt x="571010" y="2456084"/>
                  </a:lnTo>
                  <a:lnTo>
                    <a:pt x="533679" y="2428709"/>
                  </a:lnTo>
                  <a:lnTo>
                    <a:pt x="497449" y="2400173"/>
                  </a:lnTo>
                  <a:lnTo>
                    <a:pt x="462340" y="2370512"/>
                  </a:lnTo>
                  <a:lnTo>
                    <a:pt x="428368" y="2339763"/>
                  </a:lnTo>
                  <a:lnTo>
                    <a:pt x="395551" y="2307962"/>
                  </a:lnTo>
                  <a:lnTo>
                    <a:pt x="363907" y="2275146"/>
                  </a:lnTo>
                  <a:lnTo>
                    <a:pt x="333453" y="2241350"/>
                  </a:lnTo>
                  <a:lnTo>
                    <a:pt x="304207" y="2206612"/>
                  </a:lnTo>
                  <a:lnTo>
                    <a:pt x="276186" y="2170968"/>
                  </a:lnTo>
                  <a:lnTo>
                    <a:pt x="249409" y="2134455"/>
                  </a:lnTo>
                  <a:lnTo>
                    <a:pt x="223892" y="2097108"/>
                  </a:lnTo>
                  <a:lnTo>
                    <a:pt x="199653" y="2058964"/>
                  </a:lnTo>
                  <a:lnTo>
                    <a:pt x="176710" y="2020060"/>
                  </a:lnTo>
                  <a:lnTo>
                    <a:pt x="155080" y="1980432"/>
                  </a:lnTo>
                  <a:lnTo>
                    <a:pt x="134781" y="1940117"/>
                  </a:lnTo>
                  <a:lnTo>
                    <a:pt x="115830" y="1899150"/>
                  </a:lnTo>
                  <a:lnTo>
                    <a:pt x="98246" y="1857569"/>
                  </a:lnTo>
                  <a:lnTo>
                    <a:pt x="82045" y="1815409"/>
                  </a:lnTo>
                  <a:lnTo>
                    <a:pt x="67245" y="1772708"/>
                  </a:lnTo>
                  <a:lnTo>
                    <a:pt x="53864" y="1729502"/>
                  </a:lnTo>
                  <a:lnTo>
                    <a:pt x="41919" y="1685826"/>
                  </a:lnTo>
                  <a:lnTo>
                    <a:pt x="31428" y="1641718"/>
                  </a:lnTo>
                  <a:lnTo>
                    <a:pt x="22409" y="1597215"/>
                  </a:lnTo>
                  <a:lnTo>
                    <a:pt x="14879" y="1552351"/>
                  </a:lnTo>
                  <a:lnTo>
                    <a:pt x="8855" y="1507164"/>
                  </a:lnTo>
                  <a:lnTo>
                    <a:pt x="4356" y="1461691"/>
                  </a:lnTo>
                  <a:lnTo>
                    <a:pt x="1398" y="1415967"/>
                  </a:lnTo>
                  <a:lnTo>
                    <a:pt x="0" y="1370030"/>
                  </a:lnTo>
                  <a:lnTo>
                    <a:pt x="178" y="1323915"/>
                  </a:lnTo>
                  <a:lnTo>
                    <a:pt x="1951" y="1277659"/>
                  </a:lnTo>
                  <a:lnTo>
                    <a:pt x="5336" y="1231298"/>
                  </a:lnTo>
                  <a:lnTo>
                    <a:pt x="10351" y="1184869"/>
                  </a:lnTo>
                  <a:lnTo>
                    <a:pt x="17013" y="1138409"/>
                  </a:lnTo>
                  <a:lnTo>
                    <a:pt x="25340" y="1091953"/>
                  </a:lnTo>
                  <a:lnTo>
                    <a:pt x="35349" y="1045539"/>
                  </a:lnTo>
                  <a:lnTo>
                    <a:pt x="47058" y="999202"/>
                  </a:lnTo>
                  <a:lnTo>
                    <a:pt x="60485" y="952979"/>
                  </a:lnTo>
                  <a:lnTo>
                    <a:pt x="75646" y="906907"/>
                  </a:lnTo>
                  <a:lnTo>
                    <a:pt x="92662" y="860802"/>
                  </a:lnTo>
                  <a:lnTo>
                    <a:pt x="111222" y="815602"/>
                  </a:lnTo>
                  <a:lnTo>
                    <a:pt x="131290" y="771330"/>
                  </a:lnTo>
                  <a:lnTo>
                    <a:pt x="152831" y="728014"/>
                  </a:lnTo>
                  <a:lnTo>
                    <a:pt x="175807" y="685680"/>
                  </a:lnTo>
                  <a:lnTo>
                    <a:pt x="200183" y="644351"/>
                  </a:lnTo>
                  <a:lnTo>
                    <a:pt x="225922" y="604056"/>
                  </a:lnTo>
                  <a:lnTo>
                    <a:pt x="252988" y="564820"/>
                  </a:lnTo>
                  <a:lnTo>
                    <a:pt x="281343" y="526667"/>
                  </a:lnTo>
                  <a:lnTo>
                    <a:pt x="310953" y="489625"/>
                  </a:lnTo>
                  <a:lnTo>
                    <a:pt x="341781" y="453719"/>
                  </a:lnTo>
                  <a:lnTo>
                    <a:pt x="373790" y="418975"/>
                  </a:lnTo>
                  <a:lnTo>
                    <a:pt x="406943" y="385419"/>
                  </a:lnTo>
                  <a:lnTo>
                    <a:pt x="441205" y="353077"/>
                  </a:lnTo>
                  <a:lnTo>
                    <a:pt x="476539" y="321974"/>
                  </a:lnTo>
                  <a:lnTo>
                    <a:pt x="512910" y="292136"/>
                  </a:lnTo>
                  <a:lnTo>
                    <a:pt x="550279" y="263590"/>
                  </a:lnTo>
                  <a:lnTo>
                    <a:pt x="588612" y="236360"/>
                  </a:lnTo>
                  <a:lnTo>
                    <a:pt x="627871" y="210473"/>
                  </a:lnTo>
                  <a:lnTo>
                    <a:pt x="668020" y="185955"/>
                  </a:lnTo>
                  <a:lnTo>
                    <a:pt x="709024" y="162832"/>
                  </a:lnTo>
                  <a:lnTo>
                    <a:pt x="750845" y="141129"/>
                  </a:lnTo>
                  <a:lnTo>
                    <a:pt x="793447" y="120872"/>
                  </a:lnTo>
                  <a:lnTo>
                    <a:pt x="836795" y="102087"/>
                  </a:lnTo>
                  <a:lnTo>
                    <a:pt x="880850" y="84800"/>
                  </a:lnTo>
                  <a:lnTo>
                    <a:pt x="925578" y="69037"/>
                  </a:lnTo>
                  <a:lnTo>
                    <a:pt x="970942" y="54823"/>
                  </a:lnTo>
                  <a:lnTo>
                    <a:pt x="1016905" y="42185"/>
                  </a:lnTo>
                  <a:lnTo>
                    <a:pt x="1063432" y="31148"/>
                  </a:lnTo>
                  <a:lnTo>
                    <a:pt x="1110485" y="21738"/>
                  </a:lnTo>
                  <a:lnTo>
                    <a:pt x="1158028" y="13981"/>
                  </a:lnTo>
                  <a:lnTo>
                    <a:pt x="1206025" y="7903"/>
                  </a:lnTo>
                  <a:lnTo>
                    <a:pt x="1254440" y="3529"/>
                  </a:lnTo>
                  <a:lnTo>
                    <a:pt x="1303236" y="886"/>
                  </a:lnTo>
                  <a:lnTo>
                    <a:pt x="1352377" y="0"/>
                  </a:lnTo>
                  <a:lnTo>
                    <a:pt x="1352377" y="1352169"/>
                  </a:lnTo>
                  <a:lnTo>
                    <a:pt x="1797639" y="75311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44183" y="3090671"/>
              <a:ext cx="957580" cy="105410"/>
            </a:xfrm>
            <a:custGeom>
              <a:avLst/>
              <a:gdLst/>
              <a:ahLst/>
              <a:cxnLst/>
              <a:rect l="l" t="t" r="r" b="b"/>
              <a:pathLst>
                <a:path w="957579" h="105410">
                  <a:moveTo>
                    <a:pt x="432815" y="54863"/>
                  </a:moveTo>
                  <a:lnTo>
                    <a:pt x="56387" y="0"/>
                  </a:lnTo>
                  <a:lnTo>
                    <a:pt x="0" y="0"/>
                  </a:lnTo>
                </a:path>
                <a:path w="957579" h="105410">
                  <a:moveTo>
                    <a:pt x="653795" y="105155"/>
                  </a:moveTo>
                  <a:lnTo>
                    <a:pt x="900684" y="0"/>
                  </a:lnTo>
                  <a:lnTo>
                    <a:pt x="957071" y="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780662" y="1680863"/>
            <a:ext cx="8313015" cy="158330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5"/>
              </a:spcBef>
              <a:buClr>
                <a:srgbClr val="AC0000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b="0" i="1" dirty="0">
                <a:latin typeface="Times New Roman" pitchFamily="18" charset="0"/>
                <a:cs typeface="Times New Roman" pitchFamily="18" charset="0"/>
              </a:rPr>
              <a:t>Доходная</a:t>
            </a:r>
            <a:r>
              <a:rPr b="0" i="1" spc="3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i="1" dirty="0"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b="0" i="1" spc="3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i="1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b="0" i="1" spc="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b="0" i="1" spc="3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i="1" dirty="0"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b="0" i="1" spc="3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i="1" dirty="0">
                <a:latin typeface="Times New Roman" pitchFamily="18" charset="0"/>
                <a:cs typeface="Times New Roman" pitchFamily="18" charset="0"/>
              </a:rPr>
              <a:t>безвозмездных</a:t>
            </a:r>
            <a:r>
              <a:rPr b="0" i="1" spc="3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i="1" dirty="0" err="1">
                <a:latin typeface="Times New Roman" pitchFamily="18" charset="0"/>
                <a:cs typeface="Times New Roman" pitchFamily="18" charset="0"/>
              </a:rPr>
              <a:t>поступлений</a:t>
            </a:r>
            <a:r>
              <a:rPr b="0" i="1" spc="3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1" spc="330" dirty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b="0" i="1" spc="3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i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b="0" i="1" spc="3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i="1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b="0" i="1" dirty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b="0" i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b="0" i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i="1" dirty="0" err="1">
                <a:latin typeface="Times New Roman" pitchFamily="18" charset="0"/>
                <a:cs typeface="Times New Roman" pitchFamily="18" charset="0"/>
              </a:rPr>
              <a:t>сумме</a:t>
            </a:r>
            <a:r>
              <a:rPr b="0" i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1" spc="-25" dirty="0" smtClean="0">
                <a:latin typeface="Times New Roman" pitchFamily="18" charset="0"/>
                <a:cs typeface="Times New Roman" pitchFamily="18" charset="0"/>
              </a:rPr>
              <a:t>6 305,7</a:t>
            </a:r>
            <a:r>
              <a:rPr b="1" i="1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i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b="0" i="1" spc="-20" dirty="0">
                <a:latin typeface="Times New Roman" pitchFamily="18" charset="0"/>
                <a:cs typeface="Times New Roman" pitchFamily="18" charset="0"/>
              </a:rPr>
              <a:t>руб.</a:t>
            </a:r>
            <a:endParaRPr i="1" dirty="0">
              <a:latin typeface="Times New Roman" pitchFamily="18" charset="0"/>
              <a:cs typeface="Times New Roman" pitchFamily="18" charset="0"/>
            </a:endParaRPr>
          </a:p>
          <a:p>
            <a:pPr marL="287020" indent="-274320">
              <a:lnSpc>
                <a:spcPct val="100000"/>
              </a:lnSpc>
              <a:spcBef>
                <a:spcPts val="425"/>
              </a:spcBef>
              <a:buClr>
                <a:srgbClr val="AC0000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b="0" i="1" dirty="0">
                <a:latin typeface="Times New Roman" pitchFamily="18" charset="0"/>
                <a:cs typeface="Times New Roman" pitchFamily="18" charset="0"/>
              </a:rPr>
              <a:t>Исполнение</a:t>
            </a:r>
            <a:r>
              <a:rPr b="0" i="1" spc="2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i="1" dirty="0">
                <a:latin typeface="Times New Roman" pitchFamily="18" charset="0"/>
                <a:cs typeface="Times New Roman" pitchFamily="18" charset="0"/>
              </a:rPr>
              <a:t>бюджетных</a:t>
            </a:r>
            <a:r>
              <a:rPr b="0" i="1" spc="2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i="1" dirty="0">
                <a:latin typeface="Times New Roman" pitchFamily="18" charset="0"/>
                <a:cs typeface="Times New Roman" pitchFamily="18" charset="0"/>
              </a:rPr>
              <a:t>назначений</a:t>
            </a:r>
            <a:r>
              <a:rPr b="0" i="1" spc="25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i="1" dirty="0">
                <a:latin typeface="Times New Roman" pitchFamily="18" charset="0"/>
                <a:cs typeface="Times New Roman" pitchFamily="18" charset="0"/>
              </a:rPr>
              <a:t>произведено</a:t>
            </a:r>
            <a:r>
              <a:rPr b="0" i="1" spc="25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b="0" i="1" spc="25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i="1" dirty="0" err="1">
                <a:latin typeface="Times New Roman" pitchFamily="18" charset="0"/>
                <a:cs typeface="Times New Roman" pitchFamily="18" charset="0"/>
              </a:rPr>
              <a:t>сумме</a:t>
            </a:r>
            <a:r>
              <a:rPr b="0" i="1" spc="25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1" spc="254" dirty="0" smtClean="0">
                <a:latin typeface="Times New Roman" pitchFamily="18" charset="0"/>
                <a:cs typeface="Times New Roman" pitchFamily="18" charset="0"/>
              </a:rPr>
              <a:t>6305,5</a:t>
            </a:r>
            <a:r>
              <a:rPr b="1" i="1" spc="3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i="1" dirty="0">
                <a:latin typeface="Times New Roman" pitchFamily="18" charset="0"/>
                <a:cs typeface="Times New Roman" pitchFamily="18" charset="0"/>
              </a:rPr>
              <a:t>тыс.</a:t>
            </a:r>
            <a:r>
              <a:rPr b="0" i="1" spc="2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i="1" spc="-10" dirty="0">
                <a:latin typeface="Times New Roman" pitchFamily="18" charset="0"/>
                <a:cs typeface="Times New Roman" pitchFamily="18" charset="0"/>
              </a:rPr>
              <a:t>руб., </a:t>
            </a:r>
            <a:r>
              <a:rPr b="0" i="1" dirty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b="0" i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i="1" dirty="0" err="1">
                <a:latin typeface="Times New Roman" pitchFamily="18" charset="0"/>
                <a:cs typeface="Times New Roman" pitchFamily="18" charset="0"/>
              </a:rPr>
              <a:t>составляет</a:t>
            </a:r>
            <a:r>
              <a:rPr b="0" i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1" spc="-20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b="0" i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b="0" i="1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i="1" dirty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b="0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i="1" dirty="0">
                <a:latin typeface="Times New Roman" pitchFamily="18" charset="0"/>
                <a:cs typeface="Times New Roman" pitchFamily="18" charset="0"/>
              </a:rPr>
              <a:t>утвержденных</a:t>
            </a:r>
            <a:r>
              <a:rPr b="0" i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i="1" dirty="0">
                <a:latin typeface="Times New Roman" pitchFamily="18" charset="0"/>
                <a:cs typeface="Times New Roman" pitchFamily="18" charset="0"/>
              </a:rPr>
              <a:t>плановых</a:t>
            </a:r>
            <a:r>
              <a:rPr b="0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i="1" spc="-10" dirty="0">
                <a:latin typeface="Times New Roman" pitchFamily="18" charset="0"/>
                <a:cs typeface="Times New Roman" pitchFamily="18" charset="0"/>
              </a:rPr>
              <a:t>доходо</a:t>
            </a:r>
            <a:r>
              <a:rPr b="0" i="1" spc="-10" dirty="0">
                <a:solidFill>
                  <a:srgbClr val="2F2F2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300" dirty="0">
              <a:latin typeface="Bookman Old Style"/>
              <a:cs typeface="Bookman Old Style"/>
            </a:endParaRPr>
          </a:p>
          <a:p>
            <a:pPr marL="4824095">
              <a:lnSpc>
                <a:spcPct val="100000"/>
              </a:lnSpc>
              <a:tabLst>
                <a:tab pos="6345555" algn="l"/>
              </a:tabLst>
            </a:pP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35,6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8,8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61709" y="5328284"/>
            <a:ext cx="577215" cy="2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55,6</a:t>
            </a:r>
            <a:r>
              <a:rPr sz="1400" spc="-1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652004" y="3236976"/>
            <a:ext cx="117475" cy="117475"/>
            <a:chOff x="7652004" y="3236976"/>
            <a:chExt cx="117475" cy="117475"/>
          </a:xfrm>
        </p:grpSpPr>
        <p:sp>
          <p:nvSpPr>
            <p:cNvPr id="39" name="object 39"/>
            <p:cNvSpPr/>
            <p:nvPr/>
          </p:nvSpPr>
          <p:spPr>
            <a:xfrm>
              <a:off x="7659624" y="3244596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102107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02107" y="102108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659624" y="3244596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0" y="102108"/>
                  </a:moveTo>
                  <a:lnTo>
                    <a:pt x="102107" y="102108"/>
                  </a:lnTo>
                  <a:lnTo>
                    <a:pt x="102107" y="0"/>
                  </a:lnTo>
                  <a:lnTo>
                    <a:pt x="0" y="0"/>
                  </a:lnTo>
                  <a:lnTo>
                    <a:pt x="0" y="10210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7795641" y="3153536"/>
            <a:ext cx="969010" cy="484743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200"/>
              </a:spcBef>
            </a:pP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652004" y="4198620"/>
            <a:ext cx="117475" cy="117475"/>
            <a:chOff x="7652004" y="4198620"/>
            <a:chExt cx="117475" cy="117475"/>
          </a:xfrm>
        </p:grpSpPr>
        <p:sp>
          <p:nvSpPr>
            <p:cNvPr id="43" name="object 43"/>
            <p:cNvSpPr/>
            <p:nvPr/>
          </p:nvSpPr>
          <p:spPr>
            <a:xfrm>
              <a:off x="7659624" y="4206240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102107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102107" y="102107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715F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659624" y="4206240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0" y="102107"/>
                  </a:moveTo>
                  <a:lnTo>
                    <a:pt x="102107" y="102107"/>
                  </a:lnTo>
                  <a:lnTo>
                    <a:pt x="102107" y="0"/>
                  </a:lnTo>
                  <a:lnTo>
                    <a:pt x="0" y="0"/>
                  </a:lnTo>
                  <a:lnTo>
                    <a:pt x="0" y="102107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7795641" y="4115561"/>
            <a:ext cx="1166495" cy="485378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225"/>
              </a:spcBef>
            </a:pP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652004" y="5160264"/>
            <a:ext cx="117475" cy="117475"/>
            <a:chOff x="7652004" y="5160264"/>
            <a:chExt cx="117475" cy="117475"/>
          </a:xfrm>
        </p:grpSpPr>
        <p:sp>
          <p:nvSpPr>
            <p:cNvPr id="47" name="object 47"/>
            <p:cNvSpPr/>
            <p:nvPr/>
          </p:nvSpPr>
          <p:spPr>
            <a:xfrm>
              <a:off x="7659624" y="5167884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102107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02107" y="102108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AC94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659624" y="5167884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0" y="102108"/>
                  </a:moveTo>
                  <a:lnTo>
                    <a:pt x="102107" y="102108"/>
                  </a:lnTo>
                  <a:lnTo>
                    <a:pt x="102107" y="0"/>
                  </a:lnTo>
                  <a:lnTo>
                    <a:pt x="0" y="0"/>
                  </a:lnTo>
                  <a:lnTo>
                    <a:pt x="0" y="10210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7795641" y="5077459"/>
            <a:ext cx="1325245" cy="485378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225"/>
              </a:spcBef>
            </a:pPr>
            <a:r>
              <a:rPr sz="1600" spc="-10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7239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200140"/>
            </a:xfrm>
            <a:custGeom>
              <a:avLst/>
              <a:gdLst/>
              <a:ahLst/>
              <a:cxnLst/>
              <a:rect l="l" t="t" r="r" b="b"/>
              <a:pathLst>
                <a:path w="7543800" h="6200140">
                  <a:moveTo>
                    <a:pt x="7543800" y="6172200"/>
                  </a:moveTo>
                  <a:lnTo>
                    <a:pt x="0" y="6172200"/>
                  </a:lnTo>
                  <a:lnTo>
                    <a:pt x="0" y="6199632"/>
                  </a:lnTo>
                  <a:lnTo>
                    <a:pt x="7543800" y="6199632"/>
                  </a:lnTo>
                  <a:lnTo>
                    <a:pt x="7543800" y="6172200"/>
                  </a:lnTo>
                  <a:close/>
                </a:path>
                <a:path w="7543800" h="6200140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112519" y="1519427"/>
              <a:ext cx="4057650" cy="458647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54779" y="4575047"/>
              <a:ext cx="1152525" cy="1262380"/>
            </a:xfrm>
            <a:custGeom>
              <a:avLst/>
              <a:gdLst/>
              <a:ahLst/>
              <a:cxnLst/>
              <a:rect l="l" t="t" r="r" b="b"/>
              <a:pathLst>
                <a:path w="1152525" h="1262379">
                  <a:moveTo>
                    <a:pt x="0" y="1261871"/>
                  </a:moveTo>
                  <a:lnTo>
                    <a:pt x="68580" y="1261871"/>
                  </a:lnTo>
                </a:path>
                <a:path w="1152525" h="1262379">
                  <a:moveTo>
                    <a:pt x="413004" y="780288"/>
                  </a:moveTo>
                  <a:lnTo>
                    <a:pt x="481584" y="780288"/>
                  </a:lnTo>
                </a:path>
                <a:path w="1152525" h="1262379">
                  <a:moveTo>
                    <a:pt x="771144" y="364235"/>
                  </a:moveTo>
                  <a:lnTo>
                    <a:pt x="839724" y="364235"/>
                  </a:lnTo>
                </a:path>
                <a:path w="1152525" h="1262379">
                  <a:moveTo>
                    <a:pt x="1085088" y="0"/>
                  </a:moveTo>
                  <a:lnTo>
                    <a:pt x="1152144" y="0"/>
                  </a:lnTo>
                </a:path>
              </a:pathLst>
            </a:custGeom>
            <a:ln w="1524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371214" y="4478401"/>
            <a:ext cx="3502276" cy="1120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7510" indent="331470">
              <a:lnSpc>
                <a:spcPct val="141000"/>
              </a:lnSpc>
              <a:spcBef>
                <a:spcPts val="100"/>
              </a:spcBef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sz="18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Неналоговые</a:t>
            </a:r>
            <a:r>
              <a:rPr sz="18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доходы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Налоговые</a:t>
            </a:r>
            <a:r>
              <a:rPr sz="1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доходы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06424" y="2337816"/>
            <a:ext cx="161925" cy="3141345"/>
          </a:xfrm>
          <a:custGeom>
            <a:avLst/>
            <a:gdLst/>
            <a:ahLst/>
            <a:cxnLst/>
            <a:rect l="l" t="t" r="r" b="b"/>
            <a:pathLst>
              <a:path w="161925" h="3141345">
                <a:moveTo>
                  <a:pt x="161544" y="3140964"/>
                </a:moveTo>
                <a:lnTo>
                  <a:pt x="92963" y="3140964"/>
                </a:lnTo>
              </a:path>
              <a:path w="161925" h="3141345">
                <a:moveTo>
                  <a:pt x="149351" y="2764536"/>
                </a:moveTo>
                <a:lnTo>
                  <a:pt x="82295" y="2764536"/>
                </a:lnTo>
              </a:path>
              <a:path w="161925" h="3141345">
                <a:moveTo>
                  <a:pt x="138684" y="2383536"/>
                </a:moveTo>
                <a:lnTo>
                  <a:pt x="70103" y="2383536"/>
                </a:lnTo>
              </a:path>
              <a:path w="161925" h="3141345">
                <a:moveTo>
                  <a:pt x="126491" y="1999488"/>
                </a:moveTo>
                <a:lnTo>
                  <a:pt x="59435" y="1999488"/>
                </a:lnTo>
              </a:path>
              <a:path w="161925" h="3141345">
                <a:moveTo>
                  <a:pt x="115823" y="1609344"/>
                </a:moveTo>
                <a:lnTo>
                  <a:pt x="47243" y="1609344"/>
                </a:lnTo>
              </a:path>
              <a:path w="161925" h="3141345">
                <a:moveTo>
                  <a:pt x="103631" y="1214628"/>
                </a:moveTo>
                <a:lnTo>
                  <a:pt x="36575" y="1214628"/>
                </a:lnTo>
              </a:path>
              <a:path w="161925" h="3141345">
                <a:moveTo>
                  <a:pt x="91439" y="813816"/>
                </a:moveTo>
                <a:lnTo>
                  <a:pt x="24384" y="813816"/>
                </a:lnTo>
              </a:path>
              <a:path w="161925" h="3141345">
                <a:moveTo>
                  <a:pt x="80772" y="409956"/>
                </a:moveTo>
                <a:lnTo>
                  <a:pt x="12191" y="409956"/>
                </a:lnTo>
              </a:path>
              <a:path w="161925" h="3141345">
                <a:moveTo>
                  <a:pt x="68579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427" y="2039620"/>
            <a:ext cx="690245" cy="3535472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150"/>
              </a:spcBef>
            </a:pPr>
            <a:r>
              <a:rPr sz="1800" spc="-10" dirty="0">
                <a:latin typeface="Times New Roman" pitchFamily="18" charset="0"/>
                <a:cs typeface="Times New Roman" pitchFamily="18" charset="0"/>
              </a:rPr>
              <a:t>80000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ts val="1050"/>
              </a:spcBef>
            </a:pPr>
            <a:r>
              <a:rPr sz="1800" spc="-10" dirty="0">
                <a:latin typeface="Times New Roman" pitchFamily="18" charset="0"/>
                <a:cs typeface="Times New Roman" pitchFamily="18" charset="0"/>
              </a:rPr>
              <a:t>70000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ts val="1025"/>
              </a:spcBef>
            </a:pPr>
            <a:r>
              <a:rPr sz="1800" spc="-10" dirty="0">
                <a:latin typeface="Times New Roman" pitchFamily="18" charset="0"/>
                <a:cs typeface="Times New Roman" pitchFamily="18" charset="0"/>
              </a:rPr>
              <a:t>60000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ts val="975"/>
              </a:spcBef>
            </a:pPr>
            <a:r>
              <a:rPr sz="1800" spc="-10" dirty="0">
                <a:latin typeface="Times New Roman" pitchFamily="18" charset="0"/>
                <a:cs typeface="Times New Roman" pitchFamily="18" charset="0"/>
              </a:rPr>
              <a:t>50000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ts val="950"/>
              </a:spcBef>
            </a:pPr>
            <a:r>
              <a:rPr sz="1800" spc="-10" dirty="0">
                <a:latin typeface="Times New Roman" pitchFamily="18" charset="0"/>
                <a:cs typeface="Times New Roman" pitchFamily="18" charset="0"/>
              </a:rPr>
              <a:t>40000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ts val="900"/>
              </a:spcBef>
            </a:pPr>
            <a:r>
              <a:rPr sz="1800" spc="-10" dirty="0">
                <a:latin typeface="Times New Roman" pitchFamily="18" charset="0"/>
                <a:cs typeface="Times New Roman" pitchFamily="18" charset="0"/>
              </a:rPr>
              <a:t>30000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ts val="875"/>
              </a:spcBef>
            </a:pPr>
            <a:r>
              <a:rPr sz="1800" spc="-10" dirty="0">
                <a:latin typeface="Times New Roman" pitchFamily="18" charset="0"/>
                <a:cs typeface="Times New Roman" pitchFamily="18" charset="0"/>
              </a:rPr>
              <a:t>20000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ts val="825"/>
              </a:spcBef>
            </a:pPr>
            <a:r>
              <a:rPr sz="1800" spc="-10" dirty="0">
                <a:latin typeface="Times New Roman" pitchFamily="18" charset="0"/>
                <a:cs typeface="Times New Roman" pitchFamily="18" charset="0"/>
              </a:rPr>
              <a:t>10000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ts val="800"/>
              </a:spcBef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0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67967" y="5419344"/>
            <a:ext cx="2687320" cy="417830"/>
          </a:xfrm>
          <a:custGeom>
            <a:avLst/>
            <a:gdLst/>
            <a:ahLst/>
            <a:cxnLst/>
            <a:rect l="l" t="t" r="r" b="b"/>
            <a:pathLst>
              <a:path w="2687320" h="417829">
                <a:moveTo>
                  <a:pt x="0" y="0"/>
                </a:moveTo>
                <a:lnTo>
                  <a:pt x="0" y="60959"/>
                </a:lnTo>
              </a:path>
              <a:path w="2687320" h="417829">
                <a:moveTo>
                  <a:pt x="1306068" y="173735"/>
                </a:moveTo>
                <a:lnTo>
                  <a:pt x="1306068" y="233171"/>
                </a:lnTo>
              </a:path>
              <a:path w="2687320" h="417829">
                <a:moveTo>
                  <a:pt x="2686811" y="356615"/>
                </a:moveTo>
                <a:lnTo>
                  <a:pt x="2686811" y="417575"/>
                </a:lnTo>
              </a:path>
            </a:pathLst>
          </a:custGeom>
          <a:ln w="1524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32861" y="1130299"/>
            <a:ext cx="1014730" cy="484743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26390" indent="-314325">
              <a:lnSpc>
                <a:spcPts val="1825"/>
              </a:lnSpc>
              <a:spcBef>
                <a:spcPts val="200"/>
              </a:spcBef>
            </a:pPr>
            <a:r>
              <a:rPr sz="1600" b="1" dirty="0">
                <a:latin typeface="Times New Roman" pitchFamily="18" charset="0"/>
                <a:cs typeface="Times New Roman" pitchFamily="18" charset="0"/>
              </a:rPr>
              <a:t>План,</a:t>
            </a:r>
            <a:r>
              <a:rPr sz="16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12438" y="1192529"/>
            <a:ext cx="1001394" cy="484743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18770" indent="-306705">
              <a:lnSpc>
                <a:spcPts val="1825"/>
              </a:lnSpc>
              <a:spcBef>
                <a:spcPts val="200"/>
              </a:spcBef>
            </a:pP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Факт,</a:t>
            </a:r>
            <a:r>
              <a:rPr sz="1600" b="1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54504" y="4568317"/>
            <a:ext cx="1241808" cy="597962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586740">
              <a:lnSpc>
                <a:spcPct val="100000"/>
              </a:lnSpc>
              <a:spcBef>
                <a:spcPts val="325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350,7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554,8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73654" y="4684199"/>
            <a:ext cx="1093470" cy="656382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450850">
              <a:lnSpc>
                <a:spcPct val="100000"/>
              </a:lnSpc>
              <a:spcBef>
                <a:spcPts val="550"/>
              </a:spcBef>
            </a:pPr>
            <a:r>
              <a:rPr lang="ru-RU" sz="1800" spc="-10" dirty="0" smtClean="0">
                <a:latin typeface="Times New Roman" pitchFamily="18" charset="0"/>
                <a:cs typeface="Times New Roman" pitchFamily="18" charset="0"/>
              </a:rPr>
              <a:t>350,7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554,8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43447" y="1689608"/>
            <a:ext cx="1001394" cy="2658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6305,7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14317" y="1697863"/>
            <a:ext cx="1152525" cy="2658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6305,5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0455" y="178307"/>
            <a:ext cx="8016240" cy="3952240"/>
            <a:chOff x="600455" y="178307"/>
            <a:chExt cx="8016240" cy="3952240"/>
          </a:xfrm>
        </p:grpSpPr>
        <p:sp>
          <p:nvSpPr>
            <p:cNvPr id="18" name="object 18"/>
            <p:cNvSpPr/>
            <p:nvPr/>
          </p:nvSpPr>
          <p:spPr>
            <a:xfrm>
              <a:off x="6371844" y="2737103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1" y="126491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71844" y="337108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1" y="126491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71844" y="4003548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1" y="126491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AC94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1885" y="189737"/>
              <a:ext cx="7993380" cy="935990"/>
            </a:xfrm>
            <a:custGeom>
              <a:avLst/>
              <a:gdLst/>
              <a:ahLst/>
              <a:cxnLst/>
              <a:rect l="l" t="t" r="r" b="b"/>
              <a:pathLst>
                <a:path w="7993380" h="935990">
                  <a:moveTo>
                    <a:pt x="7837424" y="0"/>
                  </a:moveTo>
                  <a:lnTo>
                    <a:pt x="155956" y="0"/>
                  </a:lnTo>
                  <a:lnTo>
                    <a:pt x="106662" y="7953"/>
                  </a:lnTo>
                  <a:lnTo>
                    <a:pt x="63850" y="30097"/>
                  </a:lnTo>
                  <a:lnTo>
                    <a:pt x="30090" y="63861"/>
                  </a:lnTo>
                  <a:lnTo>
                    <a:pt x="7950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0" y="829064"/>
                  </a:lnTo>
                  <a:lnTo>
                    <a:pt x="30090" y="871874"/>
                  </a:lnTo>
                  <a:lnTo>
                    <a:pt x="63850" y="905638"/>
                  </a:lnTo>
                  <a:lnTo>
                    <a:pt x="106662" y="927782"/>
                  </a:lnTo>
                  <a:lnTo>
                    <a:pt x="155956" y="935735"/>
                  </a:lnTo>
                  <a:lnTo>
                    <a:pt x="7837424" y="935735"/>
                  </a:lnTo>
                  <a:lnTo>
                    <a:pt x="7886708" y="927782"/>
                  </a:lnTo>
                  <a:lnTo>
                    <a:pt x="7929518" y="905638"/>
                  </a:lnTo>
                  <a:lnTo>
                    <a:pt x="7963282" y="871874"/>
                  </a:lnTo>
                  <a:lnTo>
                    <a:pt x="7985426" y="829064"/>
                  </a:lnTo>
                  <a:lnTo>
                    <a:pt x="7993380" y="779779"/>
                  </a:lnTo>
                  <a:lnTo>
                    <a:pt x="7993380" y="155955"/>
                  </a:lnTo>
                  <a:lnTo>
                    <a:pt x="7985426" y="106671"/>
                  </a:lnTo>
                  <a:lnTo>
                    <a:pt x="7963282" y="63861"/>
                  </a:lnTo>
                  <a:lnTo>
                    <a:pt x="7929518" y="30097"/>
                  </a:lnTo>
                  <a:lnTo>
                    <a:pt x="7886708" y="7953"/>
                  </a:lnTo>
                  <a:lnTo>
                    <a:pt x="7837424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1885" y="189737"/>
              <a:ext cx="7993380" cy="935990"/>
            </a:xfrm>
            <a:custGeom>
              <a:avLst/>
              <a:gdLst/>
              <a:ahLst/>
              <a:cxnLst/>
              <a:rect l="l" t="t" r="r" b="b"/>
              <a:pathLst>
                <a:path w="7993380" h="935990">
                  <a:moveTo>
                    <a:pt x="0" y="155955"/>
                  </a:moveTo>
                  <a:lnTo>
                    <a:pt x="7950" y="106671"/>
                  </a:lnTo>
                  <a:lnTo>
                    <a:pt x="30090" y="63861"/>
                  </a:lnTo>
                  <a:lnTo>
                    <a:pt x="63850" y="30097"/>
                  </a:lnTo>
                  <a:lnTo>
                    <a:pt x="106662" y="7953"/>
                  </a:lnTo>
                  <a:lnTo>
                    <a:pt x="155956" y="0"/>
                  </a:lnTo>
                  <a:lnTo>
                    <a:pt x="7837424" y="0"/>
                  </a:lnTo>
                  <a:lnTo>
                    <a:pt x="7886708" y="7953"/>
                  </a:lnTo>
                  <a:lnTo>
                    <a:pt x="7929518" y="30097"/>
                  </a:lnTo>
                  <a:lnTo>
                    <a:pt x="7963282" y="63861"/>
                  </a:lnTo>
                  <a:lnTo>
                    <a:pt x="7985426" y="106671"/>
                  </a:lnTo>
                  <a:lnTo>
                    <a:pt x="7993380" y="155955"/>
                  </a:lnTo>
                  <a:lnTo>
                    <a:pt x="7993380" y="779779"/>
                  </a:lnTo>
                  <a:lnTo>
                    <a:pt x="7985426" y="829064"/>
                  </a:lnTo>
                  <a:lnTo>
                    <a:pt x="7963282" y="871874"/>
                  </a:lnTo>
                  <a:lnTo>
                    <a:pt x="7929518" y="905638"/>
                  </a:lnTo>
                  <a:lnTo>
                    <a:pt x="7886708" y="927782"/>
                  </a:lnTo>
                  <a:lnTo>
                    <a:pt x="7837424" y="935735"/>
                  </a:lnTo>
                  <a:lnTo>
                    <a:pt x="155956" y="935735"/>
                  </a:lnTo>
                  <a:lnTo>
                    <a:pt x="106662" y="927782"/>
                  </a:lnTo>
                  <a:lnTo>
                    <a:pt x="63850" y="905638"/>
                  </a:lnTo>
                  <a:lnTo>
                    <a:pt x="30090" y="871874"/>
                  </a:lnTo>
                  <a:lnTo>
                    <a:pt x="7950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22860">
              <a:solidFill>
                <a:srgbClr val="7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6545071" y="2624455"/>
            <a:ext cx="2059939" cy="294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Налоговые</a:t>
            </a:r>
            <a:r>
              <a:rPr sz="20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доходы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545071" y="3257550"/>
            <a:ext cx="2308225" cy="294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Неналоговые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доходы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545071" y="3890898"/>
            <a:ext cx="1654810" cy="6045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250"/>
              </a:spcBef>
            </a:pPr>
            <a:r>
              <a:rPr sz="2000" spc="-10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>
            <a:spLocks noGrp="1" noEditPoints="1"/>
          </p:cNvSpPr>
          <p:nvPr>
            <p:ph type="title"/>
          </p:nvPr>
        </p:nvSpPr>
        <p:spPr>
          <a:xfrm>
            <a:off x="1040993" y="0"/>
            <a:ext cx="7139940" cy="462756"/>
          </a:xfr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sz="3200" b="1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sz="3200" b="1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sz="3200" b="1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3200" b="1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95425" y="386588"/>
            <a:ext cx="6226175" cy="4633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9630" algn="l"/>
                <a:tab pos="2689225" algn="l"/>
              </a:tabLst>
            </a:pPr>
            <a:r>
              <a:rPr lang="ru-RU" sz="3200" b="1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сельсовета</a:t>
            </a:r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3200" b="1" spc="-25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sz="3200" b="1" spc="-10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sz="3200" b="1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план/факт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458200" y="6499859"/>
              <a:ext cx="83820" cy="838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68451" y="6499859"/>
              <a:ext cx="85343" cy="83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85572" y="483095"/>
              <a:ext cx="8370570" cy="656094"/>
            </a:xfrm>
            <a:prstGeom prst="rect">
              <a:avLst/>
            </a:prstGeom>
          </p:spPr>
        </p:pic>
      </p:grpSp>
      <p:sp>
        <p:nvSpPr>
          <p:cNvPr id="7" name="object 7"/>
          <p:cNvSpPr>
            <a:spLocks noGrp="1" noEditPoints="1"/>
          </p:cNvSpPr>
          <p:nvPr>
            <p:ph type="title"/>
          </p:nvPr>
        </p:nvSpPr>
        <p:spPr>
          <a:xfrm>
            <a:off x="1443989" y="585596"/>
            <a:ext cx="6255385" cy="418108"/>
          </a:xfr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3E9EE"/>
                </a:solidFill>
                <a:latin typeface="Bookman Old Style"/>
                <a:cs typeface="Bookman Old Style"/>
              </a:rPr>
              <a:t>Налоговые</a:t>
            </a:r>
            <a:r>
              <a:rPr sz="2400" b="1" spc="-65" dirty="0">
                <a:solidFill>
                  <a:srgbClr val="E3E9EE"/>
                </a:solidFill>
                <a:latin typeface="Bookman Old Style"/>
                <a:cs typeface="Bookman Old Style"/>
              </a:rPr>
              <a:t> </a:t>
            </a:r>
            <a:r>
              <a:rPr sz="2400" b="1" dirty="0" err="1">
                <a:solidFill>
                  <a:srgbClr val="E3E9EE"/>
                </a:solidFill>
                <a:latin typeface="Bookman Old Style"/>
                <a:cs typeface="Bookman Old Style"/>
              </a:rPr>
              <a:t>доходы</a:t>
            </a:r>
            <a:r>
              <a:rPr sz="2400" b="1" spc="-45" dirty="0">
                <a:solidFill>
                  <a:srgbClr val="E3E9EE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45" dirty="0" smtClean="0">
                <a:solidFill>
                  <a:srgbClr val="E3E9EE"/>
                </a:solidFill>
                <a:latin typeface="Bookman Old Style"/>
                <a:cs typeface="Bookman Old Style"/>
              </a:rPr>
              <a:t>2243,7</a:t>
            </a:r>
            <a:r>
              <a:rPr sz="2400" b="1" spc="-5" dirty="0" smtClean="0">
                <a:solidFill>
                  <a:srgbClr val="E3E9EE"/>
                </a:solidFill>
                <a:latin typeface="Bookman Old Style"/>
                <a:cs typeface="Bookman Old Style"/>
              </a:rPr>
              <a:t> </a:t>
            </a:r>
            <a:r>
              <a:rPr sz="2400" b="1" dirty="0">
                <a:solidFill>
                  <a:srgbClr val="E3E9EE"/>
                </a:solidFill>
                <a:latin typeface="Bookman Old Style"/>
                <a:cs typeface="Bookman Old Style"/>
              </a:rPr>
              <a:t>тыс.</a:t>
            </a:r>
            <a:r>
              <a:rPr sz="2400" b="1" spc="-15" dirty="0">
                <a:solidFill>
                  <a:srgbClr val="E3E9EE"/>
                </a:solidFill>
                <a:latin typeface="Bookman Old Style"/>
                <a:cs typeface="Bookman Old Style"/>
              </a:rPr>
              <a:t> </a:t>
            </a:r>
            <a:r>
              <a:rPr sz="2400" b="1" spc="-20" dirty="0">
                <a:solidFill>
                  <a:srgbClr val="E3E9EE"/>
                </a:solidFill>
                <a:latin typeface="Bookman Old Style"/>
                <a:cs typeface="Bookman Old Style"/>
              </a:rPr>
              <a:t>руб.</a:t>
            </a:r>
            <a:endParaRPr sz="2400" dirty="0">
              <a:latin typeface="Bookman Old Style"/>
              <a:cs typeface="Bookman Old Style"/>
            </a:endParaRPr>
          </a:p>
        </p:txBody>
      </p:sp>
      <p:pic>
        <p:nvPicPr>
          <p:cNvPr id="8" name="object 8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316991" y="1083563"/>
            <a:ext cx="2536698" cy="2379726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478942" y="1205865"/>
            <a:ext cx="1431290" cy="203844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62255" indent="16510" algn="ctr">
              <a:lnSpc>
                <a:spcPct val="86000"/>
              </a:lnSpc>
              <a:spcBef>
                <a:spcPts val="375"/>
              </a:spcBef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Налог</a:t>
            </a:r>
            <a:r>
              <a:rPr sz="1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прибыль, доходы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065" indent="-2540" algn="ctr">
              <a:lnSpc>
                <a:spcPts val="1850"/>
              </a:lnSpc>
              <a:spcBef>
                <a:spcPts val="25"/>
              </a:spcBef>
            </a:pPr>
            <a:r>
              <a:rPr sz="1800" spc="-10" dirty="0">
                <a:latin typeface="Times New Roman" pitchFamily="18" charset="0"/>
                <a:cs typeface="Times New Roman" pitchFamily="18" charset="0"/>
              </a:rPr>
              <a:t>физических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лиц:</a:t>
            </a:r>
            <a:r>
              <a:rPr sz="18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НДФЛ</a:t>
            </a:r>
            <a:r>
              <a:rPr sz="18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800" b="1" spc="-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189,0</a:t>
            </a:r>
            <a:endParaRPr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000"/>
              </a:lnSpc>
              <a:spcBef>
                <a:spcPts val="400"/>
              </a:spcBef>
            </a:pPr>
            <a:r>
              <a:rPr sz="1800" spc="-10" dirty="0">
                <a:latin typeface="Times New Roman" pitchFamily="18" charset="0"/>
                <a:cs typeface="Times New Roman" pitchFamily="18" charset="0"/>
              </a:rPr>
              <a:t>тыс.руб.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000"/>
              </a:lnSpc>
            </a:pPr>
            <a:r>
              <a:rPr lang="ru-RU" sz="1800" spc="-10" dirty="0" smtClean="0">
                <a:latin typeface="Times New Roman" pitchFamily="18" charset="0"/>
                <a:cs typeface="Times New Roman" pitchFamily="18" charset="0"/>
              </a:rPr>
              <a:t>3,0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1994916" y="1043939"/>
            <a:ext cx="1683258" cy="2292857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2328798" y="1102867"/>
            <a:ext cx="1018540" cy="201877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algn="ctr">
              <a:lnSpc>
                <a:spcPct val="86000"/>
              </a:lnSpc>
              <a:spcBef>
                <a:spcPts val="375"/>
              </a:spcBef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sz="1800" spc="-2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-25" dirty="0">
                <a:latin typeface="Times New Roman" pitchFamily="18" charset="0"/>
                <a:cs typeface="Times New Roman" pitchFamily="18" charset="0"/>
              </a:rPr>
              <a:t>совокупный доход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: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44450" algn="ctr">
              <a:lnSpc>
                <a:spcPts val="1700"/>
              </a:lnSpc>
            </a:pPr>
            <a:r>
              <a:rPr lang="ru-RU" sz="1800" spc="-10" dirty="0">
                <a:latin typeface="Times New Roman" pitchFamily="18" charset="0"/>
                <a:cs typeface="Times New Roman" pitchFamily="18" charset="0"/>
              </a:rPr>
              <a:t>ЕСХ налог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—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37160">
              <a:lnSpc>
                <a:spcPts val="2000"/>
              </a:lnSpc>
            </a:pPr>
            <a:r>
              <a:rPr lang="ru-RU" sz="1800" b="1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79,0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51130">
              <a:lnSpc>
                <a:spcPts val="1775"/>
              </a:lnSpc>
              <a:spcBef>
                <a:spcPts val="625"/>
              </a:spcBef>
            </a:pPr>
            <a:r>
              <a:rPr sz="1600" spc="-10" dirty="0">
                <a:latin typeface="Times New Roman" pitchFamily="18" charset="0"/>
                <a:cs typeface="Times New Roman" pitchFamily="18" charset="0"/>
              </a:rPr>
              <a:t>тыс.руб.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55575">
              <a:lnSpc>
                <a:spcPts val="2025"/>
              </a:lnSpc>
            </a:pPr>
            <a:r>
              <a:rPr lang="ru-RU" spc="-10" dirty="0" smtClean="0">
                <a:latin typeface="Times New Roman" pitchFamily="18" charset="0"/>
                <a:cs typeface="Times New Roman" pitchFamily="18" charset="0"/>
              </a:rPr>
              <a:t>1,3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object 12"/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3578352" y="1083563"/>
            <a:ext cx="2446781" cy="2173986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832352" y="1267205"/>
            <a:ext cx="1179195" cy="1717071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indent="635" algn="ctr">
              <a:lnSpc>
                <a:spcPct val="86000"/>
              </a:lnSpc>
              <a:spcBef>
                <a:spcPts val="375"/>
              </a:spcBef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sz="1800" spc="-2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имущество физических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лиц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800" b="1" spc="-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426,4</a:t>
            </a:r>
            <a:endParaRPr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algn="ctr">
              <a:lnSpc>
                <a:spcPts val="1850"/>
              </a:lnSpc>
              <a:spcBef>
                <a:spcPts val="0"/>
              </a:spcBef>
            </a:pPr>
            <a:r>
              <a:rPr sz="1800" spc="-10" dirty="0">
                <a:latin typeface="Times New Roman" pitchFamily="18" charset="0"/>
                <a:cs typeface="Times New Roman" pitchFamily="18" charset="0"/>
              </a:rPr>
              <a:t>тыс.руб. </a:t>
            </a:r>
            <a:r>
              <a:rPr lang="ru-RU" sz="1800" spc="-10" dirty="0" smtClean="0">
                <a:latin typeface="Times New Roman" pitchFamily="18" charset="0"/>
                <a:cs typeface="Times New Roman" pitchFamily="18" charset="0"/>
              </a:rPr>
              <a:t>6,7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85572" y="1083563"/>
            <a:ext cx="8370570" cy="2363470"/>
            <a:chOff x="385572" y="1083563"/>
            <a:chExt cx="8370570" cy="2363470"/>
          </a:xfrm>
        </p:grpSpPr>
        <p:pic>
          <p:nvPicPr>
            <p:cNvPr id="17" name="object 17"/>
            <p:cNvPicPr/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5175504" y="1083563"/>
              <a:ext cx="1683257" cy="217398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385572" y="3197313"/>
              <a:ext cx="8370570" cy="249212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5482590" y="1290573"/>
            <a:ext cx="1104900" cy="1363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 pitchFamily="18" charset="0"/>
                <a:cs typeface="Times New Roman" pitchFamily="18" charset="0"/>
              </a:rPr>
              <a:t>Земельный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налог</a:t>
            </a:r>
            <a:r>
              <a:rPr sz="1800" spc="43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800" b="1" spc="-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1549,300</a:t>
            </a:r>
            <a:endParaRPr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6685" algn="ctr">
              <a:lnSpc>
                <a:spcPct val="100000"/>
              </a:lnSpc>
            </a:pPr>
            <a:r>
              <a:rPr sz="1800" spc="-10" dirty="0">
                <a:latin typeface="Times New Roman" pitchFamily="18" charset="0"/>
                <a:cs typeface="Times New Roman" pitchFamily="18" charset="0"/>
              </a:rPr>
              <a:t>тыс.руб. </a:t>
            </a:r>
            <a:r>
              <a:rPr lang="ru-RU" sz="1800" spc="-10" dirty="0" smtClean="0">
                <a:latin typeface="Times New Roman" pitchFamily="18" charset="0"/>
                <a:cs typeface="Times New Roman" pitchFamily="18" charset="0"/>
              </a:rPr>
              <a:t>24,6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58766" y="3805834"/>
            <a:ext cx="701040" cy="58973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600" b="1" spc="-20" dirty="0">
                <a:latin typeface="Palatino Linotype"/>
                <a:cs typeface="Palatino Linotype"/>
              </a:rPr>
              <a:t>НДФЛ</a:t>
            </a:r>
            <a:endParaRPr sz="1600" dirty="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lang="ru-RU" sz="1600" dirty="0" smtClean="0">
                <a:latin typeface="Palatino Linotype"/>
                <a:cs typeface="Palatino Linotype"/>
              </a:rPr>
              <a:t>3,0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92777" y="5482538"/>
            <a:ext cx="822325" cy="80500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lang="ru-RU" sz="1600" b="1" spc="-10" dirty="0">
                <a:latin typeface="Palatino Linotype"/>
                <a:cs typeface="Palatino Linotype"/>
              </a:rPr>
              <a:t>ЕСХ налог </a:t>
            </a:r>
            <a:r>
              <a:rPr lang="ru-RU" sz="1600" b="1" spc="-10" dirty="0" smtClean="0">
                <a:latin typeface="Palatino Linotype"/>
                <a:cs typeface="Palatino Linotype"/>
              </a:rPr>
              <a:t>1,3%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967353" y="4463283"/>
            <a:ext cx="1353185" cy="589101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600" b="1" spc="-10" dirty="0">
                <a:latin typeface="Palatino Linotype"/>
                <a:cs typeface="Palatino Linotype"/>
              </a:rPr>
              <a:t>Земельный</a:t>
            </a:r>
            <a:endParaRPr sz="1600" dirty="0">
              <a:latin typeface="Palatino Linotype"/>
              <a:cs typeface="Palatino Linotype"/>
            </a:endParaRPr>
          </a:p>
          <a:p>
            <a:pPr marL="18415">
              <a:lnSpc>
                <a:spcPct val="100000"/>
              </a:lnSpc>
              <a:spcBef>
                <a:spcPts val="225"/>
              </a:spcBef>
            </a:pPr>
            <a:r>
              <a:rPr sz="1600" b="1" dirty="0" err="1">
                <a:latin typeface="Palatino Linotype"/>
                <a:cs typeface="Palatino Linotype"/>
              </a:rPr>
              <a:t>налог</a:t>
            </a:r>
            <a:r>
              <a:rPr sz="1600" b="1" spc="330" dirty="0">
                <a:latin typeface="Palatino Linotype"/>
                <a:cs typeface="Palatino Linotype"/>
              </a:rPr>
              <a:t> </a:t>
            </a:r>
            <a:r>
              <a:rPr lang="ru-RU" sz="1600" b="1" spc="330" dirty="0" smtClean="0">
                <a:latin typeface="Palatino Linotype"/>
                <a:cs typeface="Palatino Linotype"/>
              </a:rPr>
              <a:t>24,6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74977" y="3548532"/>
            <a:ext cx="1162050" cy="83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indent="-1905" algn="ctr">
              <a:lnSpc>
                <a:spcPct val="112000"/>
              </a:lnSpc>
              <a:spcBef>
                <a:spcPts val="100"/>
              </a:spcBef>
            </a:pPr>
            <a:r>
              <a:rPr sz="1600" b="1" dirty="0">
                <a:latin typeface="Palatino Linotype"/>
                <a:cs typeface="Palatino Linotype"/>
              </a:rPr>
              <a:t>Налог</a:t>
            </a:r>
            <a:r>
              <a:rPr sz="1600" b="1" spc="-45" dirty="0">
                <a:latin typeface="Palatino Linotype"/>
                <a:cs typeface="Palatino Linotype"/>
              </a:rPr>
              <a:t> </a:t>
            </a:r>
            <a:r>
              <a:rPr sz="1600" b="1" spc="-25" dirty="0">
                <a:latin typeface="Palatino Linotype"/>
                <a:cs typeface="Palatino Linotype"/>
              </a:rPr>
              <a:t>на </a:t>
            </a:r>
            <a:r>
              <a:rPr sz="1600" b="1" spc="-10" dirty="0" err="1">
                <a:latin typeface="Palatino Linotype"/>
                <a:cs typeface="Palatino Linotype"/>
              </a:rPr>
              <a:t>имущество</a:t>
            </a:r>
            <a:r>
              <a:rPr sz="1600" b="1" spc="-10" dirty="0">
                <a:latin typeface="Palatino Linotype"/>
                <a:cs typeface="Palatino Linotype"/>
              </a:rPr>
              <a:t> </a:t>
            </a:r>
            <a:r>
              <a:rPr lang="ru-RU" sz="1600" b="1" spc="-10" dirty="0" smtClean="0">
                <a:latin typeface="Palatino Linotype"/>
                <a:cs typeface="Palatino Linotype"/>
              </a:rPr>
              <a:t>31,3</a:t>
            </a:r>
            <a:endParaRPr sz="16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715" y="-11217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12179"/>
              <a:ext cx="8922258" cy="904506"/>
            </a:xfrm>
            <a:prstGeom prst="rect">
              <a:avLst/>
            </a:prstGeom>
          </p:spPr>
        </p:pic>
      </p:grpSp>
      <p:sp>
        <p:nvSpPr>
          <p:cNvPr id="6" name="object 6"/>
          <p:cNvSpPr>
            <a:spLocks noGrp="1" noEditPoints="1"/>
          </p:cNvSpPr>
          <p:nvPr>
            <p:ph type="title"/>
          </p:nvPr>
        </p:nvSpPr>
        <p:spPr>
          <a:xfrm>
            <a:off x="124460" y="110108"/>
            <a:ext cx="8797798" cy="462756"/>
          </a:xfr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Неналоговые</a:t>
            </a:r>
            <a:r>
              <a:rPr sz="30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3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sz="3200" b="1" spc="-8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 err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3200" b="1" spc="-5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4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3200" b="1" spc="-4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sz="3200" b="1" spc="-4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3200" b="1" spc="-4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3200" b="1" spc="-7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3200" b="1" spc="-6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6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554,8</a:t>
            </a:r>
            <a:r>
              <a:rPr sz="3200" b="1" spc="-9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sz="3200" b="1" spc="-5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0" y="774191"/>
            <a:ext cx="3128010" cy="224713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37566" y="986790"/>
            <a:ext cx="1471295" cy="99632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1275" algn="ctr">
              <a:lnSpc>
                <a:spcPts val="1875"/>
              </a:lnSpc>
              <a:spcBef>
                <a:spcPts val="375"/>
              </a:spcBef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рендная</a:t>
            </a:r>
            <a:r>
              <a:rPr sz="16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плата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16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сдачи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0" dirty="0">
                <a:latin typeface="Times New Roman" pitchFamily="18" charset="0"/>
                <a:cs typeface="Times New Roman" pitchFamily="18" charset="0"/>
              </a:rPr>
              <a:t>в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750"/>
              </a:lnSpc>
            </a:pPr>
            <a:r>
              <a:rPr sz="1600" spc="-10" dirty="0">
                <a:latin typeface="Times New Roman" pitchFamily="18" charset="0"/>
                <a:cs typeface="Times New Roman" pitchFamily="18" charset="0"/>
              </a:rPr>
              <a:t>аренду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875"/>
              </a:lnSpc>
            </a:pPr>
            <a:r>
              <a:rPr sz="1600" spc="-10" dirty="0">
                <a:latin typeface="Times New Roman" pitchFamily="18" charset="0"/>
                <a:cs typeface="Times New Roman" pitchFamily="18" charset="0"/>
              </a:rPr>
              <a:t>муниципального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6146" y="1953005"/>
            <a:ext cx="1333500" cy="2370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  <a:tabLst>
                <a:tab pos="1117600" algn="l"/>
              </a:tabLst>
            </a:pPr>
            <a:r>
              <a:rPr sz="1600" spc="-10" dirty="0">
                <a:latin typeface="Times New Roman" pitchFamily="18" charset="0"/>
                <a:cs typeface="Times New Roman" pitchFamily="18" charset="0"/>
              </a:rPr>
              <a:t>имущества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600" spc="-50" dirty="0">
                <a:latin typeface="Times New Roman" pitchFamily="18" charset="0"/>
                <a:cs typeface="Times New Roman" pitchFamily="18" charset="0"/>
              </a:rPr>
              <a:t>—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8526" y="2184349"/>
            <a:ext cx="1398270" cy="5325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00"/>
              </a:lnSpc>
              <a:spcBef>
                <a:spcPts val="100"/>
              </a:spcBef>
            </a:pPr>
            <a:r>
              <a:rPr lang="ru-RU" sz="1600" b="1" spc="-4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456,0</a:t>
            </a:r>
            <a:r>
              <a:rPr sz="1600" b="1" spc="-4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sz="1600" b="1" spc="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sz="1800" spc="-20" dirty="0">
                <a:latin typeface="Times New Roman" pitchFamily="18" charset="0"/>
                <a:cs typeface="Times New Roman" pitchFamily="18" charset="0"/>
              </a:rPr>
              <a:t>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100"/>
              </a:lnSpc>
            </a:pPr>
            <a:r>
              <a:rPr lang="ru-RU" sz="1800" spc="-10" dirty="0" smtClean="0">
                <a:latin typeface="Times New Roman" pitchFamily="18" charset="0"/>
                <a:cs typeface="Times New Roman" pitchFamily="18" charset="0"/>
              </a:rPr>
              <a:t>82,2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7173468" y="713232"/>
            <a:ext cx="1978152" cy="2364486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7343013" y="768477"/>
            <a:ext cx="1353185" cy="2370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600" dirty="0" err="1">
                <a:latin typeface="Times New Roman" pitchFamily="18" charset="0"/>
                <a:cs typeface="Times New Roman" pitchFamily="18" charset="0"/>
              </a:rPr>
              <a:t>Прочие</a:t>
            </a:r>
            <a:r>
              <a:rPr sz="16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0" dirty="0" err="1">
                <a:latin typeface="Times New Roman" pitchFamily="18" charset="0"/>
                <a:cs typeface="Times New Roman" pitchFamily="18" charset="0"/>
              </a:rPr>
              <a:t>ненало</a:t>
            </a:r>
            <a:r>
              <a:rPr lang="ru-RU" sz="1600" spc="-100" dirty="0">
                <a:latin typeface="Times New Roman" pitchFamily="18" charset="0"/>
                <a:cs typeface="Times New Roman" pitchFamily="18" charset="0"/>
              </a:rPr>
              <a:t>-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23201" y="1001344"/>
            <a:ext cx="1391920" cy="9387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75"/>
              </a:lnSpc>
              <a:spcBef>
                <a:spcPts val="75"/>
              </a:spcBef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говые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доходы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—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825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98,8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825"/>
              </a:lnSpc>
            </a:pPr>
            <a:r>
              <a:rPr sz="16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sz="1600" b="1" spc="-4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875"/>
              </a:lnSpc>
            </a:pP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17,8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2875775"/>
            <a:ext cx="8827770" cy="3612654"/>
            <a:chOff x="0" y="2875775"/>
            <a:chExt cx="8827770" cy="3612654"/>
          </a:xfrm>
        </p:grpSpPr>
        <p:pic>
          <p:nvPicPr>
            <p:cNvPr id="21" name="object 21"/>
            <p:cNvPicPr/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0" y="2875775"/>
              <a:ext cx="8827770" cy="40158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0" y="3715511"/>
              <a:ext cx="7695438" cy="277291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589276" y="3663695"/>
              <a:ext cx="216535" cy="85725"/>
            </a:xfrm>
            <a:custGeom>
              <a:avLst/>
              <a:gdLst/>
              <a:ahLst/>
              <a:cxnLst/>
              <a:rect l="l" t="t" r="r" b="b"/>
              <a:pathLst>
                <a:path w="216535" h="85725">
                  <a:moveTo>
                    <a:pt x="216407" y="85343"/>
                  </a:moveTo>
                  <a:lnTo>
                    <a:pt x="57912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1403096" y="5074411"/>
            <a:ext cx="1059180" cy="3666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latin typeface="Trebuchet MS"/>
                <a:cs typeface="Trebuchet MS"/>
              </a:rPr>
              <a:t>82,2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89276" y="3245992"/>
            <a:ext cx="1992630" cy="3666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3315" algn="l"/>
              </a:tabLst>
            </a:pPr>
            <a:r>
              <a:rPr lang="ru-RU" sz="2400" b="1" spc="-10" dirty="0" smtClean="0">
                <a:latin typeface="Trebuchet MS"/>
                <a:cs typeface="Trebuchet MS"/>
              </a:rPr>
              <a:t>17,8</a:t>
            </a:r>
            <a:r>
              <a:rPr sz="2400" b="1" spc="-10" dirty="0" smtClean="0">
                <a:latin typeface="Trebuchet MS"/>
                <a:cs typeface="Trebuchet MS"/>
              </a:rPr>
              <a:t>%</a:t>
            </a:r>
            <a:r>
              <a:rPr sz="2400" b="1" dirty="0">
                <a:latin typeface="Trebuchet MS"/>
                <a:cs typeface="Trebuchet MS"/>
              </a:rPr>
              <a:t>	</a:t>
            </a:r>
            <a:endParaRPr sz="3600" baseline="100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47003" y="3250692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102108" y="0"/>
                </a:moveTo>
                <a:lnTo>
                  <a:pt x="0" y="0"/>
                </a:lnTo>
                <a:lnTo>
                  <a:pt x="0" y="102108"/>
                </a:lnTo>
                <a:lnTo>
                  <a:pt x="102108" y="102108"/>
                </a:lnTo>
                <a:lnTo>
                  <a:pt x="102108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3402" y="3159379"/>
            <a:ext cx="1812036" cy="2370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Аренда</a:t>
            </a:r>
            <a:r>
              <a:rPr sz="16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имущества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3536049" y="3623845"/>
            <a:ext cx="311670" cy="31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297</TotalTime>
  <Words>1060</Words>
  <Application>Microsoft Office PowerPoint</Application>
  <PresentationFormat>Экран (4:3)</PresentationFormat>
  <Paragraphs>377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Администрация Беличанского сельсовета Беловского района Курской области</vt:lpstr>
      <vt:lpstr>Уважаемые жители  муниципального образования  Беличанского сельсовета!</vt:lpstr>
      <vt:lpstr>Презентация PowerPoint</vt:lpstr>
      <vt:lpstr>Основные понятия</vt:lpstr>
      <vt:lpstr>ОСНОВНЫЕ ПАРАМЕТРЫ ИСПОЛНЕНИЯ БЮДЖЕТА МУНИЦИПАЛЬНОГО ОБРАЗОВАНИЯ БЕЛИЧАНСКОГО СЕЛЬСОВЕТА ЗА 2021 ГОД</vt:lpstr>
      <vt:lpstr>Исполнение ДОХОДНОЙ ЧАСТИ бюджета муниципального образования Беличанского сельсовета за 2021 год</vt:lpstr>
      <vt:lpstr>Анализ поступления доходов в бюджет</vt:lpstr>
      <vt:lpstr>Налоговые доходы 2243,7 тыс. руб.</vt:lpstr>
      <vt:lpstr>Неналоговые доходы за 2021г. – 554,8 тыс. руб.</vt:lpstr>
      <vt:lpstr>БЕЗВОЗМЕЗДНЫЕ ПОСТУПЛЕНИЯ</vt:lpstr>
      <vt:lpstr>Презентация PowerPoint</vt:lpstr>
      <vt:lpstr>Распределение безвозмездных поступлений за 2021г.</vt:lpstr>
      <vt:lpstr>Презентация PowerPoint</vt:lpstr>
      <vt:lpstr>РАСХОДЫ БЮДЖЕТА МО  БЕЛИЧАНСКИЙ СЕЛЬСОВЕТ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Ольга</cp:lastModifiedBy>
  <cp:revision>27</cp:revision>
  <dcterms:created xsi:type="dcterms:W3CDTF">2022-02-07T23:01:45Z</dcterms:created>
  <dcterms:modified xsi:type="dcterms:W3CDTF">2023-02-24T11:03:54Z</dcterms:modified>
</cp:coreProperties>
</file>